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69" r:id="rId2"/>
    <p:sldId id="256" r:id="rId3"/>
    <p:sldId id="270" r:id="rId4"/>
    <p:sldId id="258" r:id="rId5"/>
    <p:sldId id="271" r:id="rId6"/>
    <p:sldId id="273" r:id="rId7"/>
    <p:sldId id="261" r:id="rId8"/>
    <p:sldId id="260" r:id="rId9"/>
    <p:sldId id="264" r:id="rId10"/>
    <p:sldId id="265" r:id="rId11"/>
    <p:sldId id="266" r:id="rId12"/>
    <p:sldId id="267" r:id="rId13"/>
    <p:sldId id="268" r:id="rId14"/>
    <p:sldId id="272" r:id="rId15"/>
    <p:sldId id="262" r:id="rId16"/>
  </p:sldIdLst>
  <p:sldSz cx="18288000" cy="10287000"/>
  <p:notesSz cx="6858000" cy="9144000"/>
  <p:embeddedFontLst>
    <p:embeddedFont>
      <p:font typeface="Klein" panose="020B0604020202020204" charset="0"/>
      <p:regular r:id="rId18"/>
    </p:embeddedFont>
    <p:embeddedFont>
      <p:font typeface="Lazydog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4B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828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svg>
</file>

<file path=ppt/media/image11.svg>
</file>

<file path=ppt/media/image12.sv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53FD6-2C73-42C3-AC17-9D174F68ED35}" type="datetimeFigureOut">
              <a:rPr lang="es-CO" smtClean="0"/>
              <a:t>11/10/2024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7A79F-93F4-4209-A29D-57535FD85AF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29359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4.png"/><Relationship Id="rId4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6.png"/><Relationship Id="rId7" Type="http://schemas.openxmlformats.org/officeDocument/2006/relationships/slide" Target="slide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hyperlink" Target="https://pxhere.com/es/photo/714512" TargetMode="External"/><Relationship Id="rId4" Type="http://schemas.openxmlformats.org/officeDocument/2006/relationships/image" Target="../media/image11.svg"/><Relationship Id="rId9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6.png"/><Relationship Id="rId7" Type="http://schemas.openxmlformats.org/officeDocument/2006/relationships/slide" Target="slide1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microsoft.com/office/2007/relationships/hdphoto" Target="../media/hdphoto3.wdp"/><Relationship Id="rId4" Type="http://schemas.openxmlformats.org/officeDocument/2006/relationships/image" Target="../media/image11.svg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6.png"/><Relationship Id="rId7" Type="http://schemas.openxmlformats.org/officeDocument/2006/relationships/slide" Target="slide1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hyperlink" Target="https://creativecommons.org/licenses/by-nc-sa/3.0/" TargetMode="External"/><Relationship Id="rId5" Type="http://schemas.openxmlformats.org/officeDocument/2006/relationships/image" Target="../media/image4.png"/><Relationship Id="rId10" Type="http://schemas.openxmlformats.org/officeDocument/2006/relationships/hyperlink" Target="https://uvagpclass.wordpress.com/2017/06/12/validar-o-escopo/" TargetMode="External"/><Relationship Id="rId4" Type="http://schemas.openxmlformats.org/officeDocument/2006/relationships/image" Target="../media/image11.svg"/><Relationship Id="rId9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6.png"/><Relationship Id="rId7" Type="http://schemas.openxmlformats.org/officeDocument/2006/relationships/slide" Target="slide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4.png"/><Relationship Id="rId4" Type="http://schemas.openxmlformats.org/officeDocument/2006/relationships/image" Target="../media/image11.svg"/><Relationship Id="rId9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11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11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4.png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image" Target="../media/image6.png"/><Relationship Id="rId7" Type="http://schemas.openxmlformats.org/officeDocument/2006/relationships/slide" Target="slide9.xml"/><Relationship Id="rId12" Type="http://schemas.openxmlformats.org/officeDocument/2006/relationships/slide" Target="slide1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11" Type="http://schemas.openxmlformats.org/officeDocument/2006/relationships/slide" Target="slide11.xml"/><Relationship Id="rId5" Type="http://schemas.openxmlformats.org/officeDocument/2006/relationships/image" Target="../media/image4.png"/><Relationship Id="rId10" Type="http://schemas.openxmlformats.org/officeDocument/2006/relationships/slide" Target="slide13.xml"/><Relationship Id="rId4" Type="http://schemas.openxmlformats.org/officeDocument/2006/relationships/image" Target="../media/image11.svg"/><Relationship Id="rId9" Type="http://schemas.openxmlformats.org/officeDocument/2006/relationships/slide" Target="slide1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6.png"/><Relationship Id="rId7" Type="http://schemas.openxmlformats.org/officeDocument/2006/relationships/slide" Target="slide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hyperlink" Target="https://pixabay.com/es/hombre-usuario-perfil-persona-42934/" TargetMode="External"/><Relationship Id="rId4" Type="http://schemas.openxmlformats.org/officeDocument/2006/relationships/image" Target="../media/image11.svg"/><Relationship Id="rId9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9CF5F-F8D8-B55B-E6BA-9533312A9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5D44DDC-6844-DE5E-0C71-FDC14F879419}"/>
              </a:ext>
            </a:extLst>
          </p:cNvPr>
          <p:cNvGrpSpPr>
            <a:grpSpLocks noChangeAspect="1"/>
          </p:cNvGrpSpPr>
          <p:nvPr/>
        </p:nvGrpSpPr>
        <p:grpSpPr>
          <a:xfrm>
            <a:off x="12333551" y="2700127"/>
            <a:ext cx="4689025" cy="6301334"/>
            <a:chOff x="0" y="0"/>
            <a:chExt cx="3663950" cy="4923790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A0039DD5-9972-A0ED-53FD-81129003B4AA}"/>
                </a:ext>
              </a:extLst>
            </p:cNvPr>
            <p:cNvSpPr/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2"/>
              <a:stretch>
                <a:fillRect l="-65593" r="-65593"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9C39324E-5FF8-E5F1-6801-80AEE6C73A23}"/>
                </a:ext>
              </a:extLst>
            </p:cNvPr>
            <p:cNvSpPr/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/>
            </a:p>
          </p:txBody>
        </p:sp>
      </p:grpSp>
      <p:sp>
        <p:nvSpPr>
          <p:cNvPr id="9" name="Freeform 2">
            <a:extLst>
              <a:ext uri="{FF2B5EF4-FFF2-40B4-BE49-F238E27FC236}">
                <a16:creationId xmlns:a16="http://schemas.microsoft.com/office/drawing/2014/main" id="{4FA10201-A1B1-5B66-4EF7-11DD8B463B36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56C6B1FA-4965-B86A-AB22-CA92A3E198CB}"/>
              </a:ext>
            </a:extLst>
          </p:cNvPr>
          <p:cNvSpPr/>
          <p:nvPr/>
        </p:nvSpPr>
        <p:spPr>
          <a:xfrm>
            <a:off x="3947116" y="112183"/>
            <a:ext cx="10454684" cy="10062633"/>
          </a:xfrm>
          <a:custGeom>
            <a:avLst/>
            <a:gdLst/>
            <a:ahLst/>
            <a:cxnLst/>
            <a:rect l="l" t="t" r="r" b="b"/>
            <a:pathLst>
              <a:path w="10454684" h="10062633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6538F8AC-87AC-04D0-A725-5034EDFA1350}"/>
              </a:ext>
            </a:extLst>
          </p:cNvPr>
          <p:cNvSpPr/>
          <p:nvPr/>
        </p:nvSpPr>
        <p:spPr>
          <a:xfrm>
            <a:off x="14027828" y="7346882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84FE4EE2-BB43-BC73-8663-0BF56AD10D62}"/>
              </a:ext>
            </a:extLst>
          </p:cNvPr>
          <p:cNvSpPr/>
          <p:nvPr/>
        </p:nvSpPr>
        <p:spPr>
          <a:xfrm rot="1324530">
            <a:off x="-1050153" y="-907951"/>
            <a:ext cx="3532220" cy="5250597"/>
          </a:xfrm>
          <a:custGeom>
            <a:avLst/>
            <a:gdLst/>
            <a:ahLst/>
            <a:cxnLst/>
            <a:rect l="l" t="t" r="r" b="b"/>
            <a:pathLst>
              <a:path w="3532220" h="5250597">
                <a:moveTo>
                  <a:pt x="0" y="0"/>
                </a:moveTo>
                <a:lnTo>
                  <a:pt x="3532220" y="0"/>
                </a:lnTo>
                <a:lnTo>
                  <a:pt x="3532220" y="5250596"/>
                </a:lnTo>
                <a:lnTo>
                  <a:pt x="0" y="525059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33B2550B-8EC8-4B16-B094-01B2F0DE8950}"/>
              </a:ext>
            </a:extLst>
          </p:cNvPr>
          <p:cNvSpPr/>
          <p:nvPr/>
        </p:nvSpPr>
        <p:spPr>
          <a:xfrm>
            <a:off x="-198259" y="7770606"/>
            <a:ext cx="2453917" cy="4114800"/>
          </a:xfrm>
          <a:custGeom>
            <a:avLst/>
            <a:gdLst/>
            <a:ahLst/>
            <a:cxnLst/>
            <a:rect l="l" t="t" r="r" b="b"/>
            <a:pathLst>
              <a:path w="2453917" h="4114800">
                <a:moveTo>
                  <a:pt x="0" y="0"/>
                </a:moveTo>
                <a:lnTo>
                  <a:pt x="2453918" y="0"/>
                </a:lnTo>
                <a:lnTo>
                  <a:pt x="2453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320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E9C46-6533-42ED-0528-A6250F5D8E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20ADC70-2272-8314-DBD0-B61CC1230B1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FB79CC1-4395-322E-35CA-3C9ACCFC8A9A}"/>
              </a:ext>
            </a:extLst>
          </p:cNvPr>
          <p:cNvSpPr/>
          <p:nvPr/>
        </p:nvSpPr>
        <p:spPr>
          <a:xfrm rot="6945466">
            <a:off x="16127295" y="7514486"/>
            <a:ext cx="2686721" cy="3993775"/>
          </a:xfrm>
          <a:custGeom>
            <a:avLst/>
            <a:gdLst/>
            <a:ahLst/>
            <a:cxnLst/>
            <a:rect l="l" t="t" r="r" b="b"/>
            <a:pathLst>
              <a:path w="2686721" h="3993775">
                <a:moveTo>
                  <a:pt x="0" y="0"/>
                </a:moveTo>
                <a:lnTo>
                  <a:pt x="2686722" y="0"/>
                </a:lnTo>
                <a:lnTo>
                  <a:pt x="2686722" y="3993775"/>
                </a:lnTo>
                <a:lnTo>
                  <a:pt x="0" y="39937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3D7672CF-B8F8-C668-7B1C-A666686698BC}"/>
              </a:ext>
            </a:extLst>
          </p:cNvPr>
          <p:cNvSpPr/>
          <p:nvPr/>
        </p:nvSpPr>
        <p:spPr>
          <a:xfrm rot="10147575">
            <a:off x="-723117" y="8829099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290CA746-9501-BE8F-BAC1-956E4517703D}"/>
              </a:ext>
            </a:extLst>
          </p:cNvPr>
          <p:cNvGrpSpPr/>
          <p:nvPr/>
        </p:nvGrpSpPr>
        <p:grpSpPr>
          <a:xfrm>
            <a:off x="535552" y="7028009"/>
            <a:ext cx="7659184" cy="2570021"/>
            <a:chOff x="0" y="0"/>
            <a:chExt cx="2017234" cy="676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6D4ED821-3E02-446A-50DB-8C37602D2C53}"/>
                </a:ext>
              </a:extLst>
            </p:cNvPr>
            <p:cNvSpPr/>
            <p:nvPr/>
          </p:nvSpPr>
          <p:spPr>
            <a:xfrm>
              <a:off x="0" y="0"/>
              <a:ext cx="2017234" cy="676878"/>
            </a:xfrm>
            <a:custGeom>
              <a:avLst/>
              <a:gdLst/>
              <a:ahLst/>
              <a:cxnLst/>
              <a:rect l="l" t="t" r="r" b="b"/>
              <a:pathLst>
                <a:path w="2017234" h="676878">
                  <a:moveTo>
                    <a:pt x="0" y="0"/>
                  </a:moveTo>
                  <a:lnTo>
                    <a:pt x="2017234" y="0"/>
                  </a:lnTo>
                  <a:lnTo>
                    <a:pt x="2017234" y="676878"/>
                  </a:lnTo>
                  <a:lnTo>
                    <a:pt x="0" y="676878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6AC36CD5-1C98-8607-412E-C5E5C20D39AD}"/>
                </a:ext>
              </a:extLst>
            </p:cNvPr>
            <p:cNvSpPr txBox="1"/>
            <p:nvPr/>
          </p:nvSpPr>
          <p:spPr>
            <a:xfrm>
              <a:off x="0" y="-38100"/>
              <a:ext cx="2017234" cy="714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2D857199-192E-9F0F-AB69-E44EDC3D780C}"/>
              </a:ext>
            </a:extLst>
          </p:cNvPr>
          <p:cNvSpPr txBox="1"/>
          <p:nvPr/>
        </p:nvSpPr>
        <p:spPr>
          <a:xfrm>
            <a:off x="1028700" y="885825"/>
            <a:ext cx="15268665" cy="1158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dirty="0" err="1">
                <a:solidFill>
                  <a:srgbClr val="00B050"/>
                </a:solidFill>
                <a:latin typeface="Lazydog"/>
                <a:ea typeface="Lazydog"/>
                <a:cs typeface="Lazydog"/>
                <a:sym typeface="Lazydog"/>
              </a:rPr>
              <a:t>registro</a:t>
            </a:r>
            <a:endParaRPr lang="en-US" sz="7200" dirty="0">
              <a:solidFill>
                <a:srgbClr val="00B050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EC8296BE-3E62-D50D-6EA1-AD1A44DA1B48}"/>
              </a:ext>
            </a:extLst>
          </p:cNvPr>
          <p:cNvSpPr/>
          <p:nvPr/>
        </p:nvSpPr>
        <p:spPr>
          <a:xfrm rot="10147575">
            <a:off x="13906889" y="-2057400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58C7E7E9-AF9A-5DDE-765C-83BF161A7302}"/>
              </a:ext>
            </a:extLst>
          </p:cNvPr>
          <p:cNvSpPr txBox="1"/>
          <p:nvPr/>
        </p:nvSpPr>
        <p:spPr>
          <a:xfrm>
            <a:off x="320951" y="7626584"/>
            <a:ext cx="8088387" cy="1296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Describe brevemente </a:t>
            </a:r>
          </a:p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la gráfica mostrada:</a:t>
            </a:r>
          </a:p>
        </p:txBody>
      </p:sp>
      <p:grpSp>
        <p:nvGrpSpPr>
          <p:cNvPr id="13" name="Group 5">
            <a:extLst>
              <a:ext uri="{FF2B5EF4-FFF2-40B4-BE49-F238E27FC236}">
                <a16:creationId xmlns:a16="http://schemas.microsoft.com/office/drawing/2014/main" id="{0E6F18F8-059B-6011-1AB7-D25F1172C03B}"/>
              </a:ext>
            </a:extLst>
          </p:cNvPr>
          <p:cNvGrpSpPr/>
          <p:nvPr/>
        </p:nvGrpSpPr>
        <p:grpSpPr>
          <a:xfrm>
            <a:off x="466122" y="2156664"/>
            <a:ext cx="7728614" cy="7441366"/>
            <a:chOff x="-18286" y="-1282988"/>
            <a:chExt cx="2035520" cy="1959866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B788644-A1E0-EB69-3A6A-CA7BA391BA45}"/>
                </a:ext>
              </a:extLst>
            </p:cNvPr>
            <p:cNvSpPr>
              <a:spLocks/>
            </p:cNvSpPr>
            <p:nvPr/>
          </p:nvSpPr>
          <p:spPr>
            <a:xfrm>
              <a:off x="-18286" y="-1282988"/>
              <a:ext cx="2017234" cy="676878"/>
            </a:xfrm>
            <a:custGeom>
              <a:avLst/>
              <a:gdLst/>
              <a:ahLst/>
              <a:cxnLst/>
              <a:rect l="l" t="t" r="r" b="b"/>
              <a:pathLst>
                <a:path w="2017234" h="676878">
                  <a:moveTo>
                    <a:pt x="0" y="0"/>
                  </a:moveTo>
                  <a:lnTo>
                    <a:pt x="2017234" y="0"/>
                  </a:lnTo>
                  <a:lnTo>
                    <a:pt x="2017234" y="676878"/>
                  </a:lnTo>
                  <a:lnTo>
                    <a:pt x="0" y="676878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 dirty="0"/>
            </a:p>
          </p:txBody>
        </p:sp>
        <p:sp>
          <p:nvSpPr>
            <p:cNvPr id="15" name="TextBox 7">
              <a:extLst>
                <a:ext uri="{FF2B5EF4-FFF2-40B4-BE49-F238E27FC236}">
                  <a16:creationId xmlns:a16="http://schemas.microsoft.com/office/drawing/2014/main" id="{7D59CADB-7801-5FD8-F59E-148E9071B75F}"/>
                </a:ext>
              </a:extLst>
            </p:cNvPr>
            <p:cNvSpPr txBox="1"/>
            <p:nvPr/>
          </p:nvSpPr>
          <p:spPr>
            <a:xfrm>
              <a:off x="0" y="-38100"/>
              <a:ext cx="2017234" cy="714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82117A2-8E6C-8AD3-F776-D28CEF3ABA50}"/>
              </a:ext>
            </a:extLst>
          </p:cNvPr>
          <p:cNvSpPr txBox="1"/>
          <p:nvPr/>
        </p:nvSpPr>
        <p:spPr>
          <a:xfrm>
            <a:off x="838200" y="2705519"/>
            <a:ext cx="6858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Este microservicio se encarga de registrar nuevos usuarios al aplicativo.</a:t>
            </a:r>
            <a:br>
              <a:rPr lang="es-CO" dirty="0"/>
            </a:br>
            <a:br>
              <a:rPr lang="es-CO" dirty="0"/>
            </a:br>
            <a:r>
              <a:rPr lang="es-CO" dirty="0"/>
              <a:t>Para eso se decidió utilizar java que es un lenguaje robusto por lo que las autentificaciones se podrán hacer fluidas</a:t>
            </a:r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446E3307-5461-E66B-5407-F99C0C496B81}"/>
              </a:ext>
            </a:extLst>
          </p:cNvPr>
          <p:cNvSpPr>
            <a:spLocks/>
          </p:cNvSpPr>
          <p:nvPr/>
        </p:nvSpPr>
        <p:spPr>
          <a:xfrm>
            <a:off x="437608" y="4884090"/>
            <a:ext cx="7659184" cy="5212410"/>
          </a:xfrm>
          <a:custGeom>
            <a:avLst/>
            <a:gdLst/>
            <a:ahLst/>
            <a:cxnLst/>
            <a:rect l="l" t="t" r="r" b="b"/>
            <a:pathLst>
              <a:path w="2017234" h="676878">
                <a:moveTo>
                  <a:pt x="0" y="0"/>
                </a:moveTo>
                <a:lnTo>
                  <a:pt x="2017234" y="0"/>
                </a:lnTo>
                <a:lnTo>
                  <a:pt x="2017234" y="676878"/>
                </a:lnTo>
                <a:lnTo>
                  <a:pt x="0" y="676878"/>
                </a:lnTo>
                <a:close/>
              </a:path>
            </a:pathLst>
          </a:custGeom>
          <a:solidFill>
            <a:srgbClr val="DFECE0"/>
          </a:solidFill>
        </p:spPr>
        <p:txBody>
          <a:bodyPr/>
          <a:lstStyle/>
          <a:p>
            <a:endParaRPr lang="es-CO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066F269-ACCC-1E79-523A-920EFBEE0415}"/>
              </a:ext>
            </a:extLst>
          </p:cNvPr>
          <p:cNvSpPr txBox="1"/>
          <p:nvPr/>
        </p:nvSpPr>
        <p:spPr>
          <a:xfrm>
            <a:off x="838200" y="5143500"/>
            <a:ext cx="6858000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Un marco sólido y seguro: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 Spring Security te proporciona todas las herramientas necesarias para implementar una autenticación robusta.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Un ecosistema maduro: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 La gran comunidad de Java te asegura encontrar soporte y soluciones a tus problemas.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Facilidad de desarrollo: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 Spring Boot simplifica el desarrollo y te permite enfocarte en la lógica de tu aplicación.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Escalabilidad: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 Spring Boot se integra fácilmente con herramientas de orquestación para escalar tu microservicio. </a:t>
            </a:r>
          </a:p>
          <a:p>
            <a:endParaRPr lang="es-CO" dirty="0"/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1227045B-926D-A293-9340-07F085B398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8808" y="3435583"/>
            <a:ext cx="4191001" cy="4191001"/>
          </a:xfrm>
          <a:prstGeom prst="rect">
            <a:avLst/>
          </a:prstGeom>
        </p:spPr>
      </p:pic>
      <p:sp>
        <p:nvSpPr>
          <p:cNvPr id="22" name="TextBox 8">
            <a:extLst>
              <a:ext uri="{FF2B5EF4-FFF2-40B4-BE49-F238E27FC236}">
                <a16:creationId xmlns:a16="http://schemas.microsoft.com/office/drawing/2014/main" id="{07804701-7A9F-0D67-0588-4D32198F9BB3}"/>
              </a:ext>
            </a:extLst>
          </p:cNvPr>
          <p:cNvSpPr txBox="1"/>
          <p:nvPr/>
        </p:nvSpPr>
        <p:spPr>
          <a:xfrm>
            <a:off x="11626733" y="624309"/>
            <a:ext cx="3994267" cy="10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4000" dirty="0" err="1">
                <a:solidFill>
                  <a:srgbClr val="92D050"/>
                </a:solidFill>
                <a:latin typeface="Lazydog"/>
                <a:ea typeface="Lazydog"/>
                <a:cs typeface="Lazydog"/>
                <a:sym typeface="Lazydog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microservicios</a:t>
            </a:r>
            <a:endParaRPr lang="en-US" sz="4000" dirty="0">
              <a:solidFill>
                <a:srgbClr val="92D050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</p:spTree>
    <p:extLst>
      <p:ext uri="{BB962C8B-B14F-4D97-AF65-F5344CB8AC3E}">
        <p14:creationId xmlns:p14="http://schemas.microsoft.com/office/powerpoint/2010/main" val="3380282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456942-3308-0147-4814-32FDE1FBD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2B34146-58F1-ED72-A5C5-05CF7C4E28B1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4590C48C-615C-C041-3F8E-7CCE80DDA41E}"/>
              </a:ext>
            </a:extLst>
          </p:cNvPr>
          <p:cNvSpPr/>
          <p:nvPr/>
        </p:nvSpPr>
        <p:spPr>
          <a:xfrm rot="6945466">
            <a:off x="16127295" y="7514486"/>
            <a:ext cx="2686721" cy="3993775"/>
          </a:xfrm>
          <a:custGeom>
            <a:avLst/>
            <a:gdLst/>
            <a:ahLst/>
            <a:cxnLst/>
            <a:rect l="l" t="t" r="r" b="b"/>
            <a:pathLst>
              <a:path w="2686721" h="3993775">
                <a:moveTo>
                  <a:pt x="0" y="0"/>
                </a:moveTo>
                <a:lnTo>
                  <a:pt x="2686722" y="0"/>
                </a:lnTo>
                <a:lnTo>
                  <a:pt x="2686722" y="3993775"/>
                </a:lnTo>
                <a:lnTo>
                  <a:pt x="0" y="39937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368BFFED-CFCE-F2AE-DB5A-FFCDFB76C132}"/>
              </a:ext>
            </a:extLst>
          </p:cNvPr>
          <p:cNvSpPr/>
          <p:nvPr/>
        </p:nvSpPr>
        <p:spPr>
          <a:xfrm rot="10147575">
            <a:off x="-723117" y="8829099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D1C61F7A-D1B6-DE00-76DC-43FBE8E53D51}"/>
              </a:ext>
            </a:extLst>
          </p:cNvPr>
          <p:cNvGrpSpPr/>
          <p:nvPr/>
        </p:nvGrpSpPr>
        <p:grpSpPr>
          <a:xfrm>
            <a:off x="466122" y="2446573"/>
            <a:ext cx="7659184" cy="2570021"/>
            <a:chOff x="0" y="0"/>
            <a:chExt cx="2017234" cy="676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42CB0369-4B9E-9276-1C41-7AC27249EE7D}"/>
                </a:ext>
              </a:extLst>
            </p:cNvPr>
            <p:cNvSpPr/>
            <p:nvPr/>
          </p:nvSpPr>
          <p:spPr>
            <a:xfrm>
              <a:off x="0" y="0"/>
              <a:ext cx="2017234" cy="676878"/>
            </a:xfrm>
            <a:custGeom>
              <a:avLst/>
              <a:gdLst/>
              <a:ahLst/>
              <a:cxnLst/>
              <a:rect l="l" t="t" r="r" b="b"/>
              <a:pathLst>
                <a:path w="2017234" h="676878">
                  <a:moveTo>
                    <a:pt x="0" y="0"/>
                  </a:moveTo>
                  <a:lnTo>
                    <a:pt x="2017234" y="0"/>
                  </a:lnTo>
                  <a:lnTo>
                    <a:pt x="2017234" y="676878"/>
                  </a:lnTo>
                  <a:lnTo>
                    <a:pt x="0" y="676878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43542E1B-73F5-7B4F-089D-1E4288BD2317}"/>
                </a:ext>
              </a:extLst>
            </p:cNvPr>
            <p:cNvSpPr txBox="1"/>
            <p:nvPr/>
          </p:nvSpPr>
          <p:spPr>
            <a:xfrm>
              <a:off x="0" y="-38100"/>
              <a:ext cx="2017234" cy="714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C54F9BC4-FE1D-5AB1-AF41-985C71153A31}"/>
              </a:ext>
            </a:extLst>
          </p:cNvPr>
          <p:cNvSpPr txBox="1"/>
          <p:nvPr/>
        </p:nvSpPr>
        <p:spPr>
          <a:xfrm>
            <a:off x="1028701" y="885825"/>
            <a:ext cx="6534027" cy="24536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</a:pPr>
            <a:r>
              <a:rPr lang="es-CO" sz="5000" dirty="0">
                <a:solidFill>
                  <a:srgbClr val="00B050"/>
                </a:solidFill>
                <a:latin typeface="Lazydog"/>
                <a:ea typeface="Lazydog"/>
                <a:cs typeface="Lazydog"/>
                <a:sym typeface="Lazydog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Espacio de trabajo</a:t>
            </a:r>
            <a:endParaRPr lang="es-CO" sz="5000" dirty="0">
              <a:solidFill>
                <a:srgbClr val="00B050"/>
              </a:solidFill>
              <a:latin typeface="Lazydog"/>
              <a:ea typeface="Lazydog"/>
              <a:cs typeface="Lazydog"/>
              <a:sym typeface="Lazydog"/>
            </a:endParaRPr>
          </a:p>
          <a:p>
            <a:pPr algn="l">
              <a:lnSpc>
                <a:spcPts val="10080"/>
              </a:lnSpc>
            </a:pPr>
            <a:endParaRPr lang="en-US" sz="7200" dirty="0">
              <a:solidFill>
                <a:srgbClr val="92D050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6B832BDF-B82F-AB36-28D1-A462A6A91702}"/>
              </a:ext>
            </a:extLst>
          </p:cNvPr>
          <p:cNvSpPr/>
          <p:nvPr/>
        </p:nvSpPr>
        <p:spPr>
          <a:xfrm rot="10147575">
            <a:off x="13906889" y="-2057400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0561382A-6E02-3694-EDBD-115BDA45BD1E}"/>
              </a:ext>
            </a:extLst>
          </p:cNvPr>
          <p:cNvSpPr txBox="1"/>
          <p:nvPr/>
        </p:nvSpPr>
        <p:spPr>
          <a:xfrm>
            <a:off x="320951" y="7626584"/>
            <a:ext cx="8088387" cy="1296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 dirty="0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Describe </a:t>
            </a:r>
            <a:r>
              <a:rPr lang="en-US" sz="3699" dirty="0" err="1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brevemente</a:t>
            </a:r>
            <a:r>
              <a:rPr lang="en-US" sz="3699" dirty="0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 </a:t>
            </a:r>
          </a:p>
          <a:p>
            <a:pPr algn="ctr">
              <a:lnSpc>
                <a:spcPts val="5179"/>
              </a:lnSpc>
            </a:pPr>
            <a:r>
              <a:rPr lang="en-US" sz="3699" dirty="0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la </a:t>
            </a:r>
            <a:r>
              <a:rPr lang="en-US" sz="3699" dirty="0" err="1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gráfica</a:t>
            </a:r>
            <a:r>
              <a:rPr lang="en-US" sz="3699" dirty="0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 </a:t>
            </a:r>
            <a:r>
              <a:rPr lang="en-US" sz="3699" dirty="0" err="1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mostrada</a:t>
            </a:r>
            <a:r>
              <a:rPr lang="en-US" sz="3699" dirty="0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:</a:t>
            </a: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85F49F80-D55D-B4B2-644E-C32008594C89}"/>
              </a:ext>
            </a:extLst>
          </p:cNvPr>
          <p:cNvSpPr txBox="1"/>
          <p:nvPr/>
        </p:nvSpPr>
        <p:spPr>
          <a:xfrm>
            <a:off x="11626733" y="624309"/>
            <a:ext cx="3994267" cy="10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4000" dirty="0" err="1">
                <a:solidFill>
                  <a:srgbClr val="92D050"/>
                </a:solidFill>
                <a:latin typeface="Lazydog"/>
                <a:ea typeface="Lazydog"/>
                <a:cs typeface="Lazydog"/>
                <a:sym typeface="Lazydog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microservicios</a:t>
            </a:r>
            <a:endParaRPr lang="en-US" sz="4000" dirty="0">
              <a:solidFill>
                <a:srgbClr val="92D050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grpSp>
        <p:nvGrpSpPr>
          <p:cNvPr id="14" name="Group 5">
            <a:extLst>
              <a:ext uri="{FF2B5EF4-FFF2-40B4-BE49-F238E27FC236}">
                <a16:creationId xmlns:a16="http://schemas.microsoft.com/office/drawing/2014/main" id="{F812FCA6-2521-7592-4651-7ACF7D96BEA2}"/>
              </a:ext>
            </a:extLst>
          </p:cNvPr>
          <p:cNvGrpSpPr/>
          <p:nvPr/>
        </p:nvGrpSpPr>
        <p:grpSpPr>
          <a:xfrm>
            <a:off x="535552" y="7028009"/>
            <a:ext cx="7659184" cy="2570021"/>
            <a:chOff x="0" y="0"/>
            <a:chExt cx="2017234" cy="676878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C29FA37C-70EF-1E8B-809B-1E33AD7C0A77}"/>
                </a:ext>
              </a:extLst>
            </p:cNvPr>
            <p:cNvSpPr/>
            <p:nvPr/>
          </p:nvSpPr>
          <p:spPr>
            <a:xfrm>
              <a:off x="0" y="0"/>
              <a:ext cx="2017234" cy="676878"/>
            </a:xfrm>
            <a:custGeom>
              <a:avLst/>
              <a:gdLst/>
              <a:ahLst/>
              <a:cxnLst/>
              <a:rect l="l" t="t" r="r" b="b"/>
              <a:pathLst>
                <a:path w="2017234" h="676878">
                  <a:moveTo>
                    <a:pt x="0" y="0"/>
                  </a:moveTo>
                  <a:lnTo>
                    <a:pt x="2017234" y="0"/>
                  </a:lnTo>
                  <a:lnTo>
                    <a:pt x="2017234" y="676878"/>
                  </a:lnTo>
                  <a:lnTo>
                    <a:pt x="0" y="676878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6" name="TextBox 7">
              <a:extLst>
                <a:ext uri="{FF2B5EF4-FFF2-40B4-BE49-F238E27FC236}">
                  <a16:creationId xmlns:a16="http://schemas.microsoft.com/office/drawing/2014/main" id="{D04F8584-CFE2-6BD1-9408-D3B8DF79B259}"/>
                </a:ext>
              </a:extLst>
            </p:cNvPr>
            <p:cNvSpPr txBox="1"/>
            <p:nvPr/>
          </p:nvSpPr>
          <p:spPr>
            <a:xfrm>
              <a:off x="0" y="-38100"/>
              <a:ext cx="2017234" cy="714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EC1A9520-3780-88D6-1B31-D671E7E2B6A4}"/>
              </a:ext>
            </a:extLst>
          </p:cNvPr>
          <p:cNvSpPr txBox="1"/>
          <p:nvPr/>
        </p:nvSpPr>
        <p:spPr>
          <a:xfrm>
            <a:off x="320951" y="7626584"/>
            <a:ext cx="8088387" cy="1296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Describe brevemente </a:t>
            </a:r>
          </a:p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la gráfica mostrada:</a:t>
            </a:r>
          </a:p>
        </p:txBody>
      </p:sp>
      <p:grpSp>
        <p:nvGrpSpPr>
          <p:cNvPr id="18" name="Group 5">
            <a:extLst>
              <a:ext uri="{FF2B5EF4-FFF2-40B4-BE49-F238E27FC236}">
                <a16:creationId xmlns:a16="http://schemas.microsoft.com/office/drawing/2014/main" id="{26453462-B1EF-6610-807F-82D869F74D10}"/>
              </a:ext>
            </a:extLst>
          </p:cNvPr>
          <p:cNvGrpSpPr/>
          <p:nvPr/>
        </p:nvGrpSpPr>
        <p:grpSpPr>
          <a:xfrm>
            <a:off x="466122" y="2156664"/>
            <a:ext cx="7728614" cy="7441366"/>
            <a:chOff x="-18286" y="-1282988"/>
            <a:chExt cx="2035520" cy="1959866"/>
          </a:xfrm>
        </p:grpSpPr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8F473671-C261-FE28-47BB-E8580244CFD5}"/>
                </a:ext>
              </a:extLst>
            </p:cNvPr>
            <p:cNvSpPr>
              <a:spLocks/>
            </p:cNvSpPr>
            <p:nvPr/>
          </p:nvSpPr>
          <p:spPr>
            <a:xfrm>
              <a:off x="-18286" y="-1282988"/>
              <a:ext cx="2017234" cy="676878"/>
            </a:xfrm>
            <a:custGeom>
              <a:avLst/>
              <a:gdLst/>
              <a:ahLst/>
              <a:cxnLst/>
              <a:rect l="l" t="t" r="r" b="b"/>
              <a:pathLst>
                <a:path w="2017234" h="676878">
                  <a:moveTo>
                    <a:pt x="0" y="0"/>
                  </a:moveTo>
                  <a:lnTo>
                    <a:pt x="2017234" y="0"/>
                  </a:lnTo>
                  <a:lnTo>
                    <a:pt x="2017234" y="676878"/>
                  </a:lnTo>
                  <a:lnTo>
                    <a:pt x="0" y="676878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 dirty="0"/>
            </a:p>
          </p:txBody>
        </p:sp>
        <p:sp>
          <p:nvSpPr>
            <p:cNvPr id="20" name="TextBox 7">
              <a:extLst>
                <a:ext uri="{FF2B5EF4-FFF2-40B4-BE49-F238E27FC236}">
                  <a16:creationId xmlns:a16="http://schemas.microsoft.com/office/drawing/2014/main" id="{C85F8520-EC50-0641-3C03-EB1B3B51E8DA}"/>
                </a:ext>
              </a:extLst>
            </p:cNvPr>
            <p:cNvSpPr txBox="1"/>
            <p:nvPr/>
          </p:nvSpPr>
          <p:spPr>
            <a:xfrm>
              <a:off x="0" y="-38100"/>
              <a:ext cx="2017234" cy="714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5E278C5-8D47-C7C6-05D1-C9FDE9116957}"/>
              </a:ext>
            </a:extLst>
          </p:cNvPr>
          <p:cNvSpPr txBox="1"/>
          <p:nvPr/>
        </p:nvSpPr>
        <p:spPr>
          <a:xfrm>
            <a:off x="838200" y="2705519"/>
            <a:ext cx="6858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Este microservicio se encarga de crear un espacio de trabajo para almacenar las tareas </a:t>
            </a:r>
            <a:br>
              <a:rPr lang="es-CO" dirty="0"/>
            </a:br>
            <a:r>
              <a:rPr lang="es-CO" dirty="0"/>
              <a:t>Para eso se decidió utilizar JavaScript debido a que posee un montón de librerías y demás que me pueden ayudar en el desarrollo</a:t>
            </a:r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6DF08724-638A-8211-6381-AAF80DD9CFAB}"/>
              </a:ext>
            </a:extLst>
          </p:cNvPr>
          <p:cNvSpPr>
            <a:spLocks/>
          </p:cNvSpPr>
          <p:nvPr/>
        </p:nvSpPr>
        <p:spPr>
          <a:xfrm>
            <a:off x="437608" y="4884090"/>
            <a:ext cx="7659184" cy="5212410"/>
          </a:xfrm>
          <a:custGeom>
            <a:avLst/>
            <a:gdLst/>
            <a:ahLst/>
            <a:cxnLst/>
            <a:rect l="l" t="t" r="r" b="b"/>
            <a:pathLst>
              <a:path w="2017234" h="676878">
                <a:moveTo>
                  <a:pt x="0" y="0"/>
                </a:moveTo>
                <a:lnTo>
                  <a:pt x="2017234" y="0"/>
                </a:lnTo>
                <a:lnTo>
                  <a:pt x="2017234" y="676878"/>
                </a:lnTo>
                <a:lnTo>
                  <a:pt x="0" y="676878"/>
                </a:lnTo>
                <a:close/>
              </a:path>
            </a:pathLst>
          </a:custGeom>
          <a:solidFill>
            <a:srgbClr val="DFECE0"/>
          </a:solidFill>
        </p:spPr>
        <p:txBody>
          <a:bodyPr/>
          <a:lstStyle/>
          <a:p>
            <a:endParaRPr lang="es-CO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D7D71929-AF0F-FDC5-C045-F3DA20568950}"/>
              </a:ext>
            </a:extLst>
          </p:cNvPr>
          <p:cNvSpPr txBox="1"/>
          <p:nvPr/>
        </p:nvSpPr>
        <p:spPr>
          <a:xfrm>
            <a:off x="851647" y="4143823"/>
            <a:ext cx="6858000" cy="5230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s-ES" altLang="es-CO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Ventajas: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es-ES" altLang="es-CO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Desarrollo rápido: JavaScript permite un desarrollo ágil y iterativo, lo que es ideal para prototipos y MVPs.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es-ES" altLang="es-CO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Full-</a:t>
            </a:r>
            <a:r>
              <a:rPr kumimoji="0" lang="es-ES" altLang="es-CO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stack</a:t>
            </a:r>
            <a:r>
              <a:rPr kumimoji="0" lang="es-ES" altLang="es-CO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: Con Node.js, puedes desarrollar tanto el frontend como el backend en JavaScript, lo que simplifica el desarrollo.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es-ES" altLang="es-CO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Gran comunidad: JavaScript tiene una comunidad enorme y activa, lo que significa que encontrarás una gran cantidad de recursos y soluciones.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es-ES" altLang="es-CO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Desventajas: Escalabilidad: Si bien Node.js ha mejorado mucho en cuanto a escalabilidad, puede no ser tan escalable como Java para aplicaciones muy grandes.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es-ES" altLang="es-CO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Seguridad: Requiere una atención especial a la seguridad, ya que errores en el código pueden ser explotados más fácilmente.</a:t>
            </a:r>
            <a:endParaRPr lang="es-CO" sz="1600" dirty="0"/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FA6F62E7-420F-D776-FD83-EE561FD2E9E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374179" y="3009900"/>
            <a:ext cx="748665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9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CA7D1-3D9E-93E8-0EF6-BB11870D4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6F42E33-D2D7-04D8-5678-97CC44FF7DD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B80291B-E100-92B7-72EE-4A3E794EFB2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6945466">
            <a:off x="16127295" y="7514486"/>
            <a:ext cx="2686721" cy="3993775"/>
          </a:xfrm>
          <a:custGeom>
            <a:avLst/>
            <a:gdLst/>
            <a:ahLst/>
            <a:cxnLst/>
            <a:rect l="l" t="t" r="r" b="b"/>
            <a:pathLst>
              <a:path w="2686721" h="3993775">
                <a:moveTo>
                  <a:pt x="0" y="0"/>
                </a:moveTo>
                <a:lnTo>
                  <a:pt x="2686722" y="0"/>
                </a:lnTo>
                <a:lnTo>
                  <a:pt x="2686722" y="3993775"/>
                </a:lnTo>
                <a:lnTo>
                  <a:pt x="0" y="39937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DC3D3CE2-C767-53DF-D9FE-14DC3B8B954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0147575">
            <a:off x="-723117" y="8829099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B74B46C7-6910-21A3-3DFD-8E184500392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49237" y="2281555"/>
            <a:ext cx="7659184" cy="7526481"/>
            <a:chOff x="0" y="0"/>
            <a:chExt cx="2017234" cy="676878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CD4D039-518E-A8EF-B57C-31ED9351F42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017234" cy="676878"/>
            </a:xfrm>
            <a:custGeom>
              <a:avLst/>
              <a:gdLst/>
              <a:ahLst/>
              <a:cxnLst/>
              <a:rect l="l" t="t" r="r" b="b"/>
              <a:pathLst>
                <a:path w="2017234" h="676878">
                  <a:moveTo>
                    <a:pt x="0" y="0"/>
                  </a:moveTo>
                  <a:lnTo>
                    <a:pt x="2017234" y="0"/>
                  </a:lnTo>
                  <a:lnTo>
                    <a:pt x="2017234" y="676878"/>
                  </a:lnTo>
                  <a:lnTo>
                    <a:pt x="0" y="676878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43BD2EAE-88F6-30AE-3F64-509F81FF0A0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2017234" cy="714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085F9354-97C9-FA92-AE68-4DC26384927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28701" y="885825"/>
            <a:ext cx="6667500" cy="1101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</a:pPr>
            <a:r>
              <a:rPr lang="es-CO" sz="5000" dirty="0">
                <a:solidFill>
                  <a:srgbClr val="00B050"/>
                </a:solidFill>
                <a:latin typeface="Lazydog"/>
                <a:ea typeface="Lazydog"/>
                <a:cs typeface="Lazydog"/>
                <a:sym typeface="Lazydog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Compartir espacios</a:t>
            </a:r>
            <a:endParaRPr lang="es-CO" sz="5000" dirty="0">
              <a:solidFill>
                <a:srgbClr val="00B050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C6690307-8AB2-E528-D2ED-05C59AC8275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0147575">
            <a:off x="13906889" y="-2057400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164643A0-CA5B-C0BB-3737-AF7D044A9CA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38200" y="2691282"/>
            <a:ext cx="6213764" cy="619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s-CO" sz="1400" dirty="0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Este microservicio se encarga de poder lograr que múltiples personas puedan trabar en un mismo espacio de trabajo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EBA0BF1-93A9-C692-2822-17AB5BA4714B}"/>
              </a:ext>
            </a:extLst>
          </p:cNvPr>
          <p:cNvSpPr txBox="1"/>
          <p:nvPr/>
        </p:nvSpPr>
        <p:spPr>
          <a:xfrm>
            <a:off x="685800" y="4000500"/>
            <a:ext cx="65532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Ventajas: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Escalabilidad: Java y Spring Boot ofrecen excelentes herramientas para construir aplicaciones escalables y robustas, capaces de manejar grandes cargas de trabajo.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Seguridad: Java tiene una larga trayectoria en el desarrollo de aplicaciones empresariales, lo que se traduce en sólidas medidas de seguridad.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Madurez: El ecosistema Java es muy maduro, con una gran cantidad de bibliotecas y frameworks para diversas tareas.</a:t>
            </a:r>
          </a:p>
          <a:p>
            <a:endParaRPr lang="es-ES" dirty="0"/>
          </a:p>
          <a:p>
            <a:r>
              <a:rPr lang="es-ES" dirty="0"/>
              <a:t>Desventajas: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Curva de aprendizaje: Puede tener una curva de aprendizaje más pronunciada para desarrolladores principiantes.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Verbosidad: La sintaxis de Java puede ser más verbosa en comparación con otros lenguajes.</a:t>
            </a:r>
            <a:endParaRPr lang="es-CO" dirty="0"/>
          </a:p>
        </p:txBody>
      </p:sp>
      <p:sp>
        <p:nvSpPr>
          <p:cNvPr id="14" name="TextBox 8">
            <a:extLst>
              <a:ext uri="{FF2B5EF4-FFF2-40B4-BE49-F238E27FC236}">
                <a16:creationId xmlns:a16="http://schemas.microsoft.com/office/drawing/2014/main" id="{F86EBCB6-045A-235E-43C4-94FF98405816}"/>
              </a:ext>
            </a:extLst>
          </p:cNvPr>
          <p:cNvSpPr txBox="1"/>
          <p:nvPr/>
        </p:nvSpPr>
        <p:spPr>
          <a:xfrm>
            <a:off x="12496800" y="647700"/>
            <a:ext cx="3994267" cy="10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4000" dirty="0" err="1">
                <a:solidFill>
                  <a:srgbClr val="92D050"/>
                </a:solidFill>
                <a:latin typeface="Lazydog"/>
                <a:ea typeface="Lazydog"/>
                <a:cs typeface="Lazydog"/>
                <a:sym typeface="Lazydog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microservicios</a:t>
            </a:r>
            <a:endParaRPr lang="en-US" sz="4000" dirty="0">
              <a:solidFill>
                <a:srgbClr val="92D050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8ABCD91B-68B6-B94E-80AF-16F18DC62B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3523" y="2507250"/>
            <a:ext cx="5767669" cy="576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565207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0A953-4082-D863-F1E2-7EF7D7F0E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4232A8C-00E5-DCC6-16BD-0EB665E308D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86FD2B69-601A-77F0-AA59-CD6C17F84BA3}"/>
              </a:ext>
            </a:extLst>
          </p:cNvPr>
          <p:cNvSpPr/>
          <p:nvPr/>
        </p:nvSpPr>
        <p:spPr>
          <a:xfrm rot="6945466">
            <a:off x="16127295" y="7514486"/>
            <a:ext cx="2686721" cy="3993775"/>
          </a:xfrm>
          <a:custGeom>
            <a:avLst/>
            <a:gdLst/>
            <a:ahLst/>
            <a:cxnLst/>
            <a:rect l="l" t="t" r="r" b="b"/>
            <a:pathLst>
              <a:path w="2686721" h="3993775">
                <a:moveTo>
                  <a:pt x="0" y="0"/>
                </a:moveTo>
                <a:lnTo>
                  <a:pt x="2686722" y="0"/>
                </a:lnTo>
                <a:lnTo>
                  <a:pt x="2686722" y="3993775"/>
                </a:lnTo>
                <a:lnTo>
                  <a:pt x="0" y="39937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61F4B7F3-A839-01B6-7DC2-CE5A58C7FD89}"/>
              </a:ext>
            </a:extLst>
          </p:cNvPr>
          <p:cNvSpPr/>
          <p:nvPr/>
        </p:nvSpPr>
        <p:spPr>
          <a:xfrm rot="10147575">
            <a:off x="-723117" y="8829099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46DABC24-0FEC-3180-9EE5-D7EA609BA4F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28701" y="885825"/>
            <a:ext cx="5244104" cy="1101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</a:pPr>
            <a:r>
              <a:rPr lang="en-US" sz="5000" dirty="0">
                <a:solidFill>
                  <a:srgbClr val="00B050"/>
                </a:solidFill>
                <a:latin typeface="Lazydog"/>
                <a:ea typeface="Lazydog"/>
                <a:cs typeface="Lazydog"/>
                <a:sym typeface="Lazydog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Validar </a:t>
            </a:r>
            <a:r>
              <a:rPr lang="es-CO" sz="5000" dirty="0">
                <a:solidFill>
                  <a:srgbClr val="00B050"/>
                </a:solidFill>
                <a:latin typeface="Lazydog"/>
                <a:ea typeface="Lazydog"/>
                <a:cs typeface="Lazydog"/>
                <a:sym typeface="Lazydog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tareas</a:t>
            </a:r>
            <a:endParaRPr lang="es-CO" sz="5000" dirty="0">
              <a:solidFill>
                <a:srgbClr val="00B050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2A77A1CB-039E-D628-7FB4-C572409A530A}"/>
              </a:ext>
            </a:extLst>
          </p:cNvPr>
          <p:cNvSpPr/>
          <p:nvPr/>
        </p:nvSpPr>
        <p:spPr>
          <a:xfrm rot="10147575">
            <a:off x="14203884" y="-2057400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0EC701CB-652A-8164-63CE-50EF9C233137}"/>
              </a:ext>
            </a:extLst>
          </p:cNvPr>
          <p:cNvSpPr txBox="1"/>
          <p:nvPr/>
        </p:nvSpPr>
        <p:spPr>
          <a:xfrm>
            <a:off x="11574270" y="911793"/>
            <a:ext cx="3994267" cy="10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4000" dirty="0" err="1">
                <a:solidFill>
                  <a:srgbClr val="92D050"/>
                </a:solidFill>
                <a:latin typeface="Lazydog"/>
                <a:ea typeface="Lazydog"/>
                <a:cs typeface="Lazydog"/>
                <a:sym typeface="Lazydog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microservicios</a:t>
            </a:r>
            <a:endParaRPr lang="en-US" sz="4000" dirty="0">
              <a:solidFill>
                <a:srgbClr val="92D050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grpSp>
        <p:nvGrpSpPr>
          <p:cNvPr id="17" name="Group 5">
            <a:extLst>
              <a:ext uri="{FF2B5EF4-FFF2-40B4-BE49-F238E27FC236}">
                <a16:creationId xmlns:a16="http://schemas.microsoft.com/office/drawing/2014/main" id="{951941E2-ED8C-8ABF-E08E-16858019A2C5}"/>
              </a:ext>
            </a:extLst>
          </p:cNvPr>
          <p:cNvGrpSpPr/>
          <p:nvPr/>
        </p:nvGrpSpPr>
        <p:grpSpPr>
          <a:xfrm>
            <a:off x="535552" y="7028009"/>
            <a:ext cx="7659184" cy="2570021"/>
            <a:chOff x="0" y="0"/>
            <a:chExt cx="2017234" cy="676878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4683FDB-0B0F-D73A-B733-420FA64862E8}"/>
                </a:ext>
              </a:extLst>
            </p:cNvPr>
            <p:cNvSpPr/>
            <p:nvPr/>
          </p:nvSpPr>
          <p:spPr>
            <a:xfrm>
              <a:off x="0" y="0"/>
              <a:ext cx="2017234" cy="676878"/>
            </a:xfrm>
            <a:custGeom>
              <a:avLst/>
              <a:gdLst/>
              <a:ahLst/>
              <a:cxnLst/>
              <a:rect l="l" t="t" r="r" b="b"/>
              <a:pathLst>
                <a:path w="2017234" h="676878">
                  <a:moveTo>
                    <a:pt x="0" y="0"/>
                  </a:moveTo>
                  <a:lnTo>
                    <a:pt x="2017234" y="0"/>
                  </a:lnTo>
                  <a:lnTo>
                    <a:pt x="2017234" y="676878"/>
                  </a:lnTo>
                  <a:lnTo>
                    <a:pt x="0" y="676878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19" name="TextBox 7">
              <a:extLst>
                <a:ext uri="{FF2B5EF4-FFF2-40B4-BE49-F238E27FC236}">
                  <a16:creationId xmlns:a16="http://schemas.microsoft.com/office/drawing/2014/main" id="{95BAFE93-225A-17DA-8BE2-E52F3205738E}"/>
                </a:ext>
              </a:extLst>
            </p:cNvPr>
            <p:cNvSpPr txBox="1"/>
            <p:nvPr/>
          </p:nvSpPr>
          <p:spPr>
            <a:xfrm>
              <a:off x="0" y="-38100"/>
              <a:ext cx="2017234" cy="714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TextBox 10">
            <a:extLst>
              <a:ext uri="{FF2B5EF4-FFF2-40B4-BE49-F238E27FC236}">
                <a16:creationId xmlns:a16="http://schemas.microsoft.com/office/drawing/2014/main" id="{723835E4-85F2-4FD8-8E17-BECEDA73B66D}"/>
              </a:ext>
            </a:extLst>
          </p:cNvPr>
          <p:cNvSpPr txBox="1"/>
          <p:nvPr/>
        </p:nvSpPr>
        <p:spPr>
          <a:xfrm>
            <a:off x="320951" y="7626584"/>
            <a:ext cx="8088387" cy="1296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Describe brevemente </a:t>
            </a:r>
          </a:p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la gráfica mostrada:</a:t>
            </a:r>
          </a:p>
        </p:txBody>
      </p:sp>
      <p:grpSp>
        <p:nvGrpSpPr>
          <p:cNvPr id="21" name="Group 5">
            <a:extLst>
              <a:ext uri="{FF2B5EF4-FFF2-40B4-BE49-F238E27FC236}">
                <a16:creationId xmlns:a16="http://schemas.microsoft.com/office/drawing/2014/main" id="{E1B3D059-9D63-200C-8193-57E2216C1C89}"/>
              </a:ext>
            </a:extLst>
          </p:cNvPr>
          <p:cNvGrpSpPr/>
          <p:nvPr/>
        </p:nvGrpSpPr>
        <p:grpSpPr>
          <a:xfrm>
            <a:off x="437607" y="2416192"/>
            <a:ext cx="7757129" cy="7181838"/>
            <a:chOff x="-25796" y="-1214635"/>
            <a:chExt cx="2043030" cy="1891513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C35FD925-553E-7DD9-863D-2D8F48AE2D25}"/>
                </a:ext>
              </a:extLst>
            </p:cNvPr>
            <p:cNvSpPr>
              <a:spLocks/>
            </p:cNvSpPr>
            <p:nvPr/>
          </p:nvSpPr>
          <p:spPr>
            <a:xfrm>
              <a:off x="-25796" y="-1214635"/>
              <a:ext cx="2017234" cy="443733"/>
            </a:xfrm>
            <a:custGeom>
              <a:avLst/>
              <a:gdLst/>
              <a:ahLst/>
              <a:cxnLst/>
              <a:rect l="l" t="t" r="r" b="b"/>
              <a:pathLst>
                <a:path w="2017234" h="676878">
                  <a:moveTo>
                    <a:pt x="0" y="0"/>
                  </a:moveTo>
                  <a:lnTo>
                    <a:pt x="2017234" y="0"/>
                  </a:lnTo>
                  <a:lnTo>
                    <a:pt x="2017234" y="676878"/>
                  </a:lnTo>
                  <a:lnTo>
                    <a:pt x="0" y="676878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 dirty="0"/>
            </a:p>
          </p:txBody>
        </p:sp>
        <p:sp>
          <p:nvSpPr>
            <p:cNvPr id="23" name="TextBox 7">
              <a:extLst>
                <a:ext uri="{FF2B5EF4-FFF2-40B4-BE49-F238E27FC236}">
                  <a16:creationId xmlns:a16="http://schemas.microsoft.com/office/drawing/2014/main" id="{A503A00D-7E3A-D9F7-F780-1A4C4DF83E22}"/>
                </a:ext>
              </a:extLst>
            </p:cNvPr>
            <p:cNvSpPr txBox="1"/>
            <p:nvPr/>
          </p:nvSpPr>
          <p:spPr>
            <a:xfrm>
              <a:off x="0" y="-38100"/>
              <a:ext cx="2017234" cy="714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CuadroTexto 23">
            <a:extLst>
              <a:ext uri="{FF2B5EF4-FFF2-40B4-BE49-F238E27FC236}">
                <a16:creationId xmlns:a16="http://schemas.microsoft.com/office/drawing/2014/main" id="{0D1AE7E4-1915-9F10-97E5-0A747FF11C1F}"/>
              </a:ext>
            </a:extLst>
          </p:cNvPr>
          <p:cNvSpPr txBox="1"/>
          <p:nvPr/>
        </p:nvSpPr>
        <p:spPr>
          <a:xfrm>
            <a:off x="838200" y="2705519"/>
            <a:ext cx="6858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>
                <a:latin typeface="Klein" panose="020B0604020202020204" charset="0"/>
              </a:rPr>
              <a:t>Este microservicio se encarga de modificar cambiar y demás condiciones que se le puede aplicar a una tarea en el espacio de trabajo</a:t>
            </a:r>
          </a:p>
        </p:txBody>
      </p:sp>
      <p:sp>
        <p:nvSpPr>
          <p:cNvPr id="25" name="Freeform 6">
            <a:extLst>
              <a:ext uri="{FF2B5EF4-FFF2-40B4-BE49-F238E27FC236}">
                <a16:creationId xmlns:a16="http://schemas.microsoft.com/office/drawing/2014/main" id="{22CB0501-54B8-1EEC-F283-F0E4D933FB96}"/>
              </a:ext>
            </a:extLst>
          </p:cNvPr>
          <p:cNvSpPr>
            <a:spLocks/>
          </p:cNvSpPr>
          <p:nvPr/>
        </p:nvSpPr>
        <p:spPr>
          <a:xfrm>
            <a:off x="423753" y="4560632"/>
            <a:ext cx="7659184" cy="5454214"/>
          </a:xfrm>
          <a:custGeom>
            <a:avLst/>
            <a:gdLst/>
            <a:ahLst/>
            <a:cxnLst/>
            <a:rect l="l" t="t" r="r" b="b"/>
            <a:pathLst>
              <a:path w="2017234" h="676878">
                <a:moveTo>
                  <a:pt x="0" y="0"/>
                </a:moveTo>
                <a:lnTo>
                  <a:pt x="2017234" y="0"/>
                </a:lnTo>
                <a:lnTo>
                  <a:pt x="2017234" y="676878"/>
                </a:lnTo>
                <a:lnTo>
                  <a:pt x="0" y="676878"/>
                </a:lnTo>
                <a:close/>
              </a:path>
            </a:pathLst>
          </a:custGeom>
          <a:solidFill>
            <a:srgbClr val="DFECE0"/>
          </a:solidFill>
        </p:spPr>
        <p:txBody>
          <a:bodyPr/>
          <a:lstStyle/>
          <a:p>
            <a:endParaRPr lang="es-CO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59A48766-F036-D11C-5E39-B2D01EEE1B2F}"/>
              </a:ext>
            </a:extLst>
          </p:cNvPr>
          <p:cNvSpPr txBox="1"/>
          <p:nvPr/>
        </p:nvSpPr>
        <p:spPr>
          <a:xfrm>
            <a:off x="609600" y="5098742"/>
            <a:ext cx="688570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Klein" panose="020B0604020202020204" charset="0"/>
              </a:rPr>
              <a:t>Ventajas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Klein" panose="020B0604020202020204" charset="0"/>
              </a:rPr>
              <a:t>Gran cantidad de bibliotecas: Python cuenta con muchas bibliotecas por lo cual es más fácil obtener referencias para el proyecto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Klein" panose="020B0604020202020204" charset="0"/>
              </a:rPr>
              <a:t>Comunidad activa: hay muchos expertos a los que puedo preguntar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Klein" panose="020B0604020202020204" charset="0"/>
              </a:rPr>
              <a:t>Versatilidad: es muy versátil y eso es útil para mi proyecto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Klein" panose="020B0604020202020204" charset="0"/>
              </a:rPr>
              <a:t>Legibilidad del código: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sz="2000" dirty="0">
              <a:latin typeface="Klein" panose="020B0604020202020204" charset="0"/>
            </a:endParaRPr>
          </a:p>
          <a:p>
            <a:r>
              <a:rPr lang="es-ES" sz="2000" dirty="0">
                <a:latin typeface="Klein" panose="020B0604020202020204" charset="0"/>
              </a:rPr>
              <a:t>Desventajas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Klein" panose="020B0604020202020204" charset="0"/>
              </a:rPr>
              <a:t>Velocidad de ejecución:.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>
                <a:latin typeface="Klein" panose="020B0604020202020204" charset="0"/>
              </a:rPr>
              <a:t>Global Interpreter Lock (GIL</a:t>
            </a:r>
            <a:endParaRPr lang="es-CO" sz="2000" dirty="0">
              <a:latin typeface="Klein" panose="020B0604020202020204" charset="0"/>
            </a:endParaRPr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C58DEB87-2E8B-72A2-6DC9-334F66FEC17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172446" y="3221180"/>
            <a:ext cx="7747995" cy="4358247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9880ABFF-E63E-3A55-F314-55C3F27C00C7}"/>
              </a:ext>
            </a:extLst>
          </p:cNvPr>
          <p:cNvSpPr txBox="1"/>
          <p:nvPr/>
        </p:nvSpPr>
        <p:spPr>
          <a:xfrm>
            <a:off x="9172446" y="7647174"/>
            <a:ext cx="77479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900">
                <a:hlinkClick r:id="rId10" tooltip="https://uvagpclass.wordpress.com/2017/06/12/validar-o-escopo/"/>
              </a:rPr>
              <a:t>Esta foto</a:t>
            </a:r>
            <a:r>
              <a:rPr lang="es-CO" sz="900"/>
              <a:t> de Autor desconocido está bajo licencia </a:t>
            </a:r>
            <a:r>
              <a:rPr lang="es-CO" sz="900">
                <a:hlinkClick r:id="rId11" tooltip="https://creativecommons.org/licenses/by-nc-sa/3.0/"/>
              </a:rPr>
              <a:t>CC BY-SA-NC</a:t>
            </a:r>
            <a:endParaRPr lang="es-CO" sz="900"/>
          </a:p>
        </p:txBody>
      </p:sp>
    </p:spTree>
    <p:extLst>
      <p:ext uri="{BB962C8B-B14F-4D97-AF65-F5344CB8AC3E}">
        <p14:creationId xmlns:p14="http://schemas.microsoft.com/office/powerpoint/2010/main" val="45989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446291-1FC9-2852-9395-5BFBCC7E5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6B230AD-DBD3-1CF0-72A8-65A7024B792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D60CB86-1F60-F1B2-249D-EDDB65F1A65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6945466">
            <a:off x="16127295" y="7514486"/>
            <a:ext cx="2686721" cy="3993775"/>
          </a:xfrm>
          <a:custGeom>
            <a:avLst/>
            <a:gdLst/>
            <a:ahLst/>
            <a:cxnLst/>
            <a:rect l="l" t="t" r="r" b="b"/>
            <a:pathLst>
              <a:path w="2686721" h="3993775">
                <a:moveTo>
                  <a:pt x="0" y="0"/>
                </a:moveTo>
                <a:lnTo>
                  <a:pt x="2686722" y="0"/>
                </a:lnTo>
                <a:lnTo>
                  <a:pt x="2686722" y="3993775"/>
                </a:lnTo>
                <a:lnTo>
                  <a:pt x="0" y="39937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190523D1-0201-DD1A-CA55-75FBE2B08F8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0147575">
            <a:off x="-723117" y="8829099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3B2AE547-23BB-08E9-B936-FAFC9B42629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28701" y="885825"/>
            <a:ext cx="6534028" cy="1163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</a:pPr>
            <a:r>
              <a:rPr lang="es-CO" sz="5000" b="1" dirty="0">
                <a:solidFill>
                  <a:srgbClr val="00B050"/>
                </a:solidFill>
                <a:latin typeface="Klein" panose="020B0604020202020204" charset="0"/>
              </a:rPr>
              <a:t>Estructura general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3F0910C2-1C5C-F48A-E53A-91DA9F6153D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0147575">
            <a:off x="13906889" y="-2057400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13C2A621-8996-E588-8D11-9FDB43113E2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574270" y="911793"/>
            <a:ext cx="3994267" cy="10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4000" dirty="0" err="1">
                <a:solidFill>
                  <a:srgbClr val="92D050"/>
                </a:solidFill>
                <a:latin typeface="Lazydog"/>
                <a:ea typeface="Lazydog"/>
                <a:cs typeface="Lazydog"/>
                <a:sym typeface="Lazydog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microservicios</a:t>
            </a:r>
            <a:endParaRPr lang="en-US" sz="4000" dirty="0">
              <a:solidFill>
                <a:srgbClr val="92D050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0FB22E73-C11C-835F-3CEE-E88711A2739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660" b="97872" l="9194" r="93710">
                        <a14:foregroundMark x1="41129" y1="9574" x2="56290" y2="6383"/>
                        <a14:foregroundMark x1="56290" y1="6383" x2="41129" y2="4255"/>
                        <a14:foregroundMark x1="41129" y1="4255" x2="46613" y2="8723"/>
                        <a14:foregroundMark x1="46613" y1="8723" x2="58871" y2="7872"/>
                        <a14:foregroundMark x1="12097" y1="45745" x2="12258" y2="44255"/>
                        <a14:foregroundMark x1="90323" y1="48723" x2="90806" y2="48298"/>
                        <a14:foregroundMark x1="90806" y1="41915" x2="85161" y2="42553"/>
                        <a14:foregroundMark x1="85161" y1="42553" x2="89516" y2="48511"/>
                        <a14:foregroundMark x1="89516" y1="48511" x2="90484" y2="41702"/>
                        <a14:foregroundMark x1="91129" y1="49149" x2="93710" y2="41064"/>
                        <a14:foregroundMark x1="93710" y1="41064" x2="91290" y2="41064"/>
                        <a14:foregroundMark x1="82097" y1="59787" x2="76935" y2="63617"/>
                        <a14:foregroundMark x1="76935" y1="63617" x2="84839" y2="67021"/>
                        <a14:foregroundMark x1="84839" y1="67021" x2="83871" y2="59149"/>
                        <a14:foregroundMark x1="83871" y1="59149" x2="80968" y2="59149"/>
                        <a14:foregroundMark x1="16613" y1="84255" x2="12258" y2="89149"/>
                        <a14:foregroundMark x1="12258" y1="89149" x2="16290" y2="96809"/>
                        <a14:foregroundMark x1="16290" y1="96809" x2="21774" y2="94894"/>
                        <a14:foregroundMark x1="21774" y1="94894" x2="21774" y2="87021"/>
                        <a14:foregroundMark x1="21774" y1="87021" x2="15806" y2="84894"/>
                        <a14:foregroundMark x1="15806" y1="84894" x2="15806" y2="85319"/>
                        <a14:foregroundMark x1="39839" y1="86170" x2="33871" y2="91915"/>
                        <a14:foregroundMark x1="33871" y1="91915" x2="39194" y2="95106"/>
                        <a14:foregroundMark x1="39194" y1="95106" x2="41935" y2="85106"/>
                        <a14:foregroundMark x1="41935" y1="85106" x2="37419" y2="85532"/>
                        <a14:foregroundMark x1="60645" y1="87447" x2="62742" y2="98085"/>
                        <a14:foregroundMark x1="62742" y1="98085" x2="59194" y2="90426"/>
                        <a14:foregroundMark x1="59194" y1="90426" x2="59355" y2="88936"/>
                        <a14:foregroundMark x1="83710" y1="95532" x2="78226" y2="87021"/>
                        <a14:foregroundMark x1="78226" y1="87021" x2="84194" y2="92979"/>
                        <a14:foregroundMark x1="84194" y1="92979" x2="83065" y2="95957"/>
                        <a14:foregroundMark x1="84355" y1="94255" x2="82742" y2="85106"/>
                        <a14:foregroundMark x1="82742" y1="85106" x2="79355" y2="88298"/>
                        <a14:foregroundMark x1="59355" y1="95957" x2="57258" y2="86170"/>
                        <a14:foregroundMark x1="57258" y1="86170" x2="64032" y2="88511"/>
                        <a14:foregroundMark x1="64032" y1="88511" x2="63871" y2="93191"/>
                        <a14:foregroundMark x1="17581" y1="94468" x2="17258" y2="87872"/>
                        <a14:foregroundMark x1="16935" y1="65957" x2="16774" y2="62128"/>
                        <a14:foregroundMark x1="18871" y1="68298" x2="18387" y2="60213"/>
                        <a14:foregroundMark x1="38710" y1="69149" x2="40161" y2="61702"/>
                        <a14:foregroundMark x1="40161" y1="61702" x2="37581" y2="61702"/>
                        <a14:foregroundMark x1="37258" y1="67872" x2="39839" y2="60851"/>
                        <a14:foregroundMark x1="60000" y1="67872" x2="60161" y2="61064"/>
                        <a14:foregroundMark x1="61613" y1="68723" x2="61452" y2="61064"/>
                        <a14:foregroundMark x1="9194" y1="47021" x2="10806" y2="39362"/>
                        <a14:foregroundMark x1="10806" y1="39362" x2="10806" y2="39149"/>
                        <a14:foregroundMark x1="47097" y1="20213" x2="50000" y2="16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20" t="34992" r="85155" b="50919"/>
          <a:stretch/>
        </p:blipFill>
        <p:spPr>
          <a:xfrm>
            <a:off x="4680615" y="4164155"/>
            <a:ext cx="827225" cy="917860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BFCF922-FF77-22E1-4B3D-0D54E6FDFD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660" b="97872" l="9194" r="93710">
                        <a14:foregroundMark x1="41129" y1="9574" x2="56290" y2="6383"/>
                        <a14:foregroundMark x1="56290" y1="6383" x2="41129" y2="4255"/>
                        <a14:foregroundMark x1="41129" y1="4255" x2="46613" y2="8723"/>
                        <a14:foregroundMark x1="46613" y1="8723" x2="58871" y2="7872"/>
                        <a14:foregroundMark x1="12097" y1="45745" x2="12258" y2="44255"/>
                        <a14:foregroundMark x1="90323" y1="48723" x2="90806" y2="48298"/>
                        <a14:foregroundMark x1="90806" y1="41915" x2="85161" y2="42553"/>
                        <a14:foregroundMark x1="85161" y1="42553" x2="89516" y2="48511"/>
                        <a14:foregroundMark x1="89516" y1="48511" x2="90484" y2="41702"/>
                        <a14:foregroundMark x1="91129" y1="49149" x2="93710" y2="41064"/>
                        <a14:foregroundMark x1="93710" y1="41064" x2="91290" y2="41064"/>
                        <a14:foregroundMark x1="82097" y1="59787" x2="76935" y2="63617"/>
                        <a14:foregroundMark x1="76935" y1="63617" x2="84839" y2="67021"/>
                        <a14:foregroundMark x1="84839" y1="67021" x2="83871" y2="59149"/>
                        <a14:foregroundMark x1="83871" y1="59149" x2="80968" y2="59149"/>
                        <a14:foregroundMark x1="16613" y1="84255" x2="12258" y2="89149"/>
                        <a14:foregroundMark x1="12258" y1="89149" x2="16290" y2="96809"/>
                        <a14:foregroundMark x1="16290" y1="96809" x2="21774" y2="94894"/>
                        <a14:foregroundMark x1="21774" y1="94894" x2="21774" y2="87021"/>
                        <a14:foregroundMark x1="21774" y1="87021" x2="15806" y2="84894"/>
                        <a14:foregroundMark x1="15806" y1="84894" x2="15806" y2="85319"/>
                        <a14:foregroundMark x1="39839" y1="86170" x2="33871" y2="91915"/>
                        <a14:foregroundMark x1="33871" y1="91915" x2="39194" y2="95106"/>
                        <a14:foregroundMark x1="39194" y1="95106" x2="41935" y2="85106"/>
                        <a14:foregroundMark x1="41935" y1="85106" x2="37419" y2="85532"/>
                        <a14:foregroundMark x1="60645" y1="87447" x2="62742" y2="98085"/>
                        <a14:foregroundMark x1="62742" y1="98085" x2="59194" y2="90426"/>
                        <a14:foregroundMark x1="59194" y1="90426" x2="59355" y2="88936"/>
                        <a14:foregroundMark x1="83710" y1="95532" x2="78226" y2="87021"/>
                        <a14:foregroundMark x1="78226" y1="87021" x2="84194" y2="92979"/>
                        <a14:foregroundMark x1="84194" y1="92979" x2="83065" y2="95957"/>
                        <a14:foregroundMark x1="84355" y1="94255" x2="82742" y2="85106"/>
                        <a14:foregroundMark x1="82742" y1="85106" x2="79355" y2="88298"/>
                        <a14:foregroundMark x1="59355" y1="95957" x2="57258" y2="86170"/>
                        <a14:foregroundMark x1="57258" y1="86170" x2="64032" y2="88511"/>
                        <a14:foregroundMark x1="64032" y1="88511" x2="63871" y2="93191"/>
                        <a14:foregroundMark x1="17581" y1="94468" x2="17258" y2="87872"/>
                        <a14:foregroundMark x1="16935" y1="65957" x2="16774" y2="62128"/>
                        <a14:foregroundMark x1="18871" y1="68298" x2="18387" y2="60213"/>
                        <a14:foregroundMark x1="38710" y1="69149" x2="40161" y2="61702"/>
                        <a14:foregroundMark x1="40161" y1="61702" x2="37581" y2="61702"/>
                        <a14:foregroundMark x1="37258" y1="67872" x2="39839" y2="60851"/>
                        <a14:foregroundMark x1="60000" y1="67872" x2="60161" y2="61064"/>
                        <a14:foregroundMark x1="61613" y1="68723" x2="61452" y2="61064"/>
                        <a14:foregroundMark x1="9194" y1="47021" x2="10806" y2="39362"/>
                        <a14:foregroundMark x1="10806" y1="39362" x2="10806" y2="39149"/>
                        <a14:foregroundMark x1="47097" y1="20213" x2="50000" y2="16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905" t="3276" r="39369" b="68653"/>
          <a:stretch/>
        </p:blipFill>
        <p:spPr>
          <a:xfrm>
            <a:off x="7496758" y="5017216"/>
            <a:ext cx="2039023" cy="1828800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EBB3635F-8B9F-17CD-2C96-AC233726DD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660" b="97872" l="9194" r="93710">
                        <a14:foregroundMark x1="41129" y1="9574" x2="56290" y2="6383"/>
                        <a14:foregroundMark x1="56290" y1="6383" x2="41129" y2="4255"/>
                        <a14:foregroundMark x1="41129" y1="4255" x2="46613" y2="8723"/>
                        <a14:foregroundMark x1="46613" y1="8723" x2="58871" y2="7872"/>
                        <a14:foregroundMark x1="12097" y1="45745" x2="12258" y2="44255"/>
                        <a14:foregroundMark x1="90323" y1="48723" x2="90806" y2="48298"/>
                        <a14:foregroundMark x1="90806" y1="41915" x2="85161" y2="42553"/>
                        <a14:foregroundMark x1="85161" y1="42553" x2="89516" y2="48511"/>
                        <a14:foregroundMark x1="89516" y1="48511" x2="90484" y2="41702"/>
                        <a14:foregroundMark x1="91129" y1="49149" x2="93710" y2="41064"/>
                        <a14:foregroundMark x1="93710" y1="41064" x2="91290" y2="41064"/>
                        <a14:foregroundMark x1="82097" y1="59787" x2="76935" y2="63617"/>
                        <a14:foregroundMark x1="76935" y1="63617" x2="84839" y2="67021"/>
                        <a14:foregroundMark x1="84839" y1="67021" x2="83871" y2="59149"/>
                        <a14:foregroundMark x1="83871" y1="59149" x2="80968" y2="59149"/>
                        <a14:foregroundMark x1="16613" y1="84255" x2="12258" y2="89149"/>
                        <a14:foregroundMark x1="12258" y1="89149" x2="16290" y2="96809"/>
                        <a14:foregroundMark x1="16290" y1="96809" x2="21774" y2="94894"/>
                        <a14:foregroundMark x1="21774" y1="94894" x2="21774" y2="87021"/>
                        <a14:foregroundMark x1="21774" y1="87021" x2="15806" y2="84894"/>
                        <a14:foregroundMark x1="15806" y1="84894" x2="15806" y2="85319"/>
                        <a14:foregroundMark x1="39839" y1="86170" x2="33871" y2="91915"/>
                        <a14:foregroundMark x1="33871" y1="91915" x2="39194" y2="95106"/>
                        <a14:foregroundMark x1="39194" y1="95106" x2="41935" y2="85106"/>
                        <a14:foregroundMark x1="41935" y1="85106" x2="37419" y2="85532"/>
                        <a14:foregroundMark x1="60645" y1="87447" x2="62742" y2="98085"/>
                        <a14:foregroundMark x1="62742" y1="98085" x2="59194" y2="90426"/>
                        <a14:foregroundMark x1="59194" y1="90426" x2="59355" y2="88936"/>
                        <a14:foregroundMark x1="83710" y1="95532" x2="78226" y2="87021"/>
                        <a14:foregroundMark x1="78226" y1="87021" x2="84194" y2="92979"/>
                        <a14:foregroundMark x1="84194" y1="92979" x2="83065" y2="95957"/>
                        <a14:foregroundMark x1="84355" y1="94255" x2="82742" y2="85106"/>
                        <a14:foregroundMark x1="82742" y1="85106" x2="79355" y2="88298"/>
                        <a14:foregroundMark x1="59355" y1="95957" x2="57258" y2="86170"/>
                        <a14:foregroundMark x1="57258" y1="86170" x2="64032" y2="88511"/>
                        <a14:foregroundMark x1="64032" y1="88511" x2="63871" y2="93191"/>
                        <a14:foregroundMark x1="17581" y1="94468" x2="17258" y2="87872"/>
                        <a14:foregroundMark x1="16935" y1="65957" x2="16774" y2="62128"/>
                        <a14:foregroundMark x1="18871" y1="68298" x2="18387" y2="60213"/>
                        <a14:foregroundMark x1="38710" y1="69149" x2="40161" y2="61702"/>
                        <a14:foregroundMark x1="40161" y1="61702" x2="37581" y2="61702"/>
                        <a14:foregroundMark x1="37258" y1="67872" x2="39839" y2="60851"/>
                        <a14:foregroundMark x1="60000" y1="67872" x2="60161" y2="61064"/>
                        <a14:foregroundMark x1="61613" y1="68723" x2="61452" y2="61064"/>
                        <a14:foregroundMark x1="9194" y1="47021" x2="10806" y2="39362"/>
                        <a14:foregroundMark x1="10806" y1="39362" x2="10806" y2="39149"/>
                        <a14:foregroundMark x1="47097" y1="20213" x2="50000" y2="16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25" t="82136" r="76849"/>
          <a:stretch/>
        </p:blipFill>
        <p:spPr>
          <a:xfrm>
            <a:off x="12707103" y="3179772"/>
            <a:ext cx="990600" cy="1163781"/>
          </a:xfrm>
          <a:prstGeom prst="rect">
            <a:avLst/>
          </a:prstGeom>
        </p:spPr>
      </p:pic>
      <p:sp>
        <p:nvSpPr>
          <p:cNvPr id="21" name="Rectángulo 20">
            <a:extLst>
              <a:ext uri="{FF2B5EF4-FFF2-40B4-BE49-F238E27FC236}">
                <a16:creationId xmlns:a16="http://schemas.microsoft.com/office/drawing/2014/main" id="{B15A4700-BC4A-69FF-D335-969D189149D1}"/>
              </a:ext>
            </a:extLst>
          </p:cNvPr>
          <p:cNvSpPr/>
          <p:nvPr/>
        </p:nvSpPr>
        <p:spPr>
          <a:xfrm>
            <a:off x="8045277" y="5567717"/>
            <a:ext cx="1066800" cy="727798"/>
          </a:xfrm>
          <a:prstGeom prst="rect">
            <a:avLst/>
          </a:prstGeom>
          <a:solidFill>
            <a:srgbClr val="FE4B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INICIO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B169D1C-240E-C7A4-0183-E2916BE7D4F3}"/>
              </a:ext>
            </a:extLst>
          </p:cNvPr>
          <p:cNvSpPr txBox="1"/>
          <p:nvPr/>
        </p:nvSpPr>
        <p:spPr>
          <a:xfrm>
            <a:off x="4217927" y="5090807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INICIAR SECION</a:t>
            </a: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ED33C69C-DA0A-4D9B-D9BC-8886C38B48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660" b="97872" l="9194" r="93710">
                        <a14:foregroundMark x1="41129" y1="9574" x2="56290" y2="6383"/>
                        <a14:foregroundMark x1="56290" y1="6383" x2="41129" y2="4255"/>
                        <a14:foregroundMark x1="41129" y1="4255" x2="46613" y2="8723"/>
                        <a14:foregroundMark x1="46613" y1="8723" x2="58871" y2="7872"/>
                        <a14:foregroundMark x1="12097" y1="45745" x2="12258" y2="44255"/>
                        <a14:foregroundMark x1="90323" y1="48723" x2="90806" y2="48298"/>
                        <a14:foregroundMark x1="90806" y1="41915" x2="85161" y2="42553"/>
                        <a14:foregroundMark x1="85161" y1="42553" x2="89516" y2="48511"/>
                        <a14:foregroundMark x1="89516" y1="48511" x2="90484" y2="41702"/>
                        <a14:foregroundMark x1="91129" y1="49149" x2="93710" y2="41064"/>
                        <a14:foregroundMark x1="93710" y1="41064" x2="91290" y2="41064"/>
                        <a14:foregroundMark x1="82097" y1="59787" x2="76935" y2="63617"/>
                        <a14:foregroundMark x1="76935" y1="63617" x2="84839" y2="67021"/>
                        <a14:foregroundMark x1="84839" y1="67021" x2="83871" y2="59149"/>
                        <a14:foregroundMark x1="83871" y1="59149" x2="80968" y2="59149"/>
                        <a14:foregroundMark x1="16613" y1="84255" x2="12258" y2="89149"/>
                        <a14:foregroundMark x1="12258" y1="89149" x2="16290" y2="96809"/>
                        <a14:foregroundMark x1="16290" y1="96809" x2="21774" y2="94894"/>
                        <a14:foregroundMark x1="21774" y1="94894" x2="21774" y2="87021"/>
                        <a14:foregroundMark x1="21774" y1="87021" x2="15806" y2="84894"/>
                        <a14:foregroundMark x1="15806" y1="84894" x2="15806" y2="85319"/>
                        <a14:foregroundMark x1="39839" y1="86170" x2="33871" y2="91915"/>
                        <a14:foregroundMark x1="33871" y1="91915" x2="39194" y2="95106"/>
                        <a14:foregroundMark x1="39194" y1="95106" x2="41935" y2="85106"/>
                        <a14:foregroundMark x1="41935" y1="85106" x2="37419" y2="85532"/>
                        <a14:foregroundMark x1="60645" y1="87447" x2="62742" y2="98085"/>
                        <a14:foregroundMark x1="62742" y1="98085" x2="59194" y2="90426"/>
                        <a14:foregroundMark x1="59194" y1="90426" x2="59355" y2="88936"/>
                        <a14:foregroundMark x1="83710" y1="95532" x2="78226" y2="87021"/>
                        <a14:foregroundMark x1="78226" y1="87021" x2="84194" y2="92979"/>
                        <a14:foregroundMark x1="84194" y1="92979" x2="83065" y2="95957"/>
                        <a14:foregroundMark x1="84355" y1="94255" x2="82742" y2="85106"/>
                        <a14:foregroundMark x1="82742" y1="85106" x2="79355" y2="88298"/>
                        <a14:foregroundMark x1="59355" y1="95957" x2="57258" y2="86170"/>
                        <a14:foregroundMark x1="57258" y1="86170" x2="64032" y2="88511"/>
                        <a14:foregroundMark x1="64032" y1="88511" x2="63871" y2="93191"/>
                        <a14:foregroundMark x1="17581" y1="94468" x2="17258" y2="87872"/>
                        <a14:foregroundMark x1="16935" y1="65957" x2="16774" y2="62128"/>
                        <a14:foregroundMark x1="18871" y1="68298" x2="18387" y2="60213"/>
                        <a14:foregroundMark x1="38710" y1="69149" x2="40161" y2="61702"/>
                        <a14:foregroundMark x1="40161" y1="61702" x2="37581" y2="61702"/>
                        <a14:foregroundMark x1="37258" y1="67872" x2="39839" y2="60851"/>
                        <a14:foregroundMark x1="60000" y1="67872" x2="60161" y2="61064"/>
                        <a14:foregroundMark x1="61613" y1="68723" x2="61452" y2="61064"/>
                        <a14:foregroundMark x1="9194" y1="47021" x2="10806" y2="39362"/>
                        <a14:foregroundMark x1="10806" y1="39362" x2="10806" y2="39149"/>
                        <a14:foregroundMark x1="47097" y1="20213" x2="50000" y2="16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20" t="34992" r="85155" b="50919"/>
          <a:stretch/>
        </p:blipFill>
        <p:spPr>
          <a:xfrm>
            <a:off x="8030502" y="2500475"/>
            <a:ext cx="827225" cy="917860"/>
          </a:xfrm>
          <a:prstGeom prst="rect">
            <a:avLst/>
          </a:prstGeom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E6286B44-291D-D0C0-2ABC-11712019A950}"/>
              </a:ext>
            </a:extLst>
          </p:cNvPr>
          <p:cNvSpPr txBox="1"/>
          <p:nvPr/>
        </p:nvSpPr>
        <p:spPr>
          <a:xfrm>
            <a:off x="8030502" y="3637769"/>
            <a:ext cx="1289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REGISTRO</a:t>
            </a: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5D09DBD2-EB7D-BD80-2E96-664070F0644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660" b="97872" l="9194" r="93710">
                        <a14:foregroundMark x1="41129" y1="9574" x2="56290" y2="6383"/>
                        <a14:foregroundMark x1="56290" y1="6383" x2="41129" y2="4255"/>
                        <a14:foregroundMark x1="41129" y1="4255" x2="46613" y2="8723"/>
                        <a14:foregroundMark x1="46613" y1="8723" x2="58871" y2="7872"/>
                        <a14:foregroundMark x1="12097" y1="45745" x2="12258" y2="44255"/>
                        <a14:foregroundMark x1="90323" y1="48723" x2="90806" y2="48298"/>
                        <a14:foregroundMark x1="90806" y1="41915" x2="85161" y2="42553"/>
                        <a14:foregroundMark x1="85161" y1="42553" x2="89516" y2="48511"/>
                        <a14:foregroundMark x1="89516" y1="48511" x2="90484" y2="41702"/>
                        <a14:foregroundMark x1="91129" y1="49149" x2="93710" y2="41064"/>
                        <a14:foregroundMark x1="93710" y1="41064" x2="91290" y2="41064"/>
                        <a14:foregroundMark x1="82097" y1="59787" x2="76935" y2="63617"/>
                        <a14:foregroundMark x1="76935" y1="63617" x2="84839" y2="67021"/>
                        <a14:foregroundMark x1="84839" y1="67021" x2="83871" y2="59149"/>
                        <a14:foregroundMark x1="83871" y1="59149" x2="80968" y2="59149"/>
                        <a14:foregroundMark x1="16613" y1="84255" x2="12258" y2="89149"/>
                        <a14:foregroundMark x1="12258" y1="89149" x2="16290" y2="96809"/>
                        <a14:foregroundMark x1="16290" y1="96809" x2="21774" y2="94894"/>
                        <a14:foregroundMark x1="21774" y1="94894" x2="21774" y2="87021"/>
                        <a14:foregroundMark x1="21774" y1="87021" x2="15806" y2="84894"/>
                        <a14:foregroundMark x1="15806" y1="84894" x2="15806" y2="85319"/>
                        <a14:foregroundMark x1="39839" y1="86170" x2="33871" y2="91915"/>
                        <a14:foregroundMark x1="33871" y1="91915" x2="39194" y2="95106"/>
                        <a14:foregroundMark x1="39194" y1="95106" x2="41935" y2="85106"/>
                        <a14:foregroundMark x1="41935" y1="85106" x2="37419" y2="85532"/>
                        <a14:foregroundMark x1="60645" y1="87447" x2="62742" y2="98085"/>
                        <a14:foregroundMark x1="62742" y1="98085" x2="59194" y2="90426"/>
                        <a14:foregroundMark x1="59194" y1="90426" x2="59355" y2="88936"/>
                        <a14:foregroundMark x1="83710" y1="95532" x2="78226" y2="87021"/>
                        <a14:foregroundMark x1="78226" y1="87021" x2="84194" y2="92979"/>
                        <a14:foregroundMark x1="84194" y1="92979" x2="83065" y2="95957"/>
                        <a14:foregroundMark x1="84355" y1="94255" x2="82742" y2="85106"/>
                        <a14:foregroundMark x1="82742" y1="85106" x2="79355" y2="88298"/>
                        <a14:foregroundMark x1="59355" y1="95957" x2="57258" y2="86170"/>
                        <a14:foregroundMark x1="57258" y1="86170" x2="64032" y2="88511"/>
                        <a14:foregroundMark x1="64032" y1="88511" x2="63871" y2="93191"/>
                        <a14:foregroundMark x1="17581" y1="94468" x2="17258" y2="87872"/>
                        <a14:foregroundMark x1="16935" y1="65957" x2="16774" y2="62128"/>
                        <a14:foregroundMark x1="18871" y1="68298" x2="18387" y2="60213"/>
                        <a14:foregroundMark x1="38710" y1="69149" x2="40161" y2="61702"/>
                        <a14:foregroundMark x1="40161" y1="61702" x2="37581" y2="61702"/>
                        <a14:foregroundMark x1="37258" y1="67872" x2="39839" y2="60851"/>
                        <a14:foregroundMark x1="60000" y1="67872" x2="60161" y2="61064"/>
                        <a14:foregroundMark x1="61613" y1="68723" x2="61452" y2="61064"/>
                        <a14:foregroundMark x1="9194" y1="47021" x2="10806" y2="39362"/>
                        <a14:foregroundMark x1="10806" y1="39362" x2="10806" y2="39149"/>
                        <a14:foregroundMark x1="47097" y1="20213" x2="50000" y2="16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20" t="34992" r="85155" b="50919"/>
          <a:stretch/>
        </p:blipFill>
        <p:spPr>
          <a:xfrm>
            <a:off x="11952937" y="3904587"/>
            <a:ext cx="827225" cy="917860"/>
          </a:xfrm>
          <a:prstGeom prst="rect">
            <a:avLst/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FAC95AA8-5FBD-BE91-0DBE-D4A3362E2F51}"/>
              </a:ext>
            </a:extLst>
          </p:cNvPr>
          <p:cNvSpPr txBox="1"/>
          <p:nvPr/>
        </p:nvSpPr>
        <p:spPr>
          <a:xfrm>
            <a:off x="11220027" y="4865698"/>
            <a:ext cx="2293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ESPACIO DE TRABAJO</a:t>
            </a: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C08DD59-EF19-9C2F-56D6-862B671C5F5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660" b="97872" l="9194" r="93710">
                        <a14:foregroundMark x1="41129" y1="9574" x2="56290" y2="6383"/>
                        <a14:foregroundMark x1="56290" y1="6383" x2="41129" y2="4255"/>
                        <a14:foregroundMark x1="41129" y1="4255" x2="46613" y2="8723"/>
                        <a14:foregroundMark x1="46613" y1="8723" x2="58871" y2="7872"/>
                        <a14:foregroundMark x1="12097" y1="45745" x2="12258" y2="44255"/>
                        <a14:foregroundMark x1="90323" y1="48723" x2="90806" y2="48298"/>
                        <a14:foregroundMark x1="90806" y1="41915" x2="85161" y2="42553"/>
                        <a14:foregroundMark x1="85161" y1="42553" x2="89516" y2="48511"/>
                        <a14:foregroundMark x1="89516" y1="48511" x2="90484" y2="41702"/>
                        <a14:foregroundMark x1="91129" y1="49149" x2="93710" y2="41064"/>
                        <a14:foregroundMark x1="93710" y1="41064" x2="91290" y2="41064"/>
                        <a14:foregroundMark x1="82097" y1="59787" x2="76935" y2="63617"/>
                        <a14:foregroundMark x1="76935" y1="63617" x2="84839" y2="67021"/>
                        <a14:foregroundMark x1="84839" y1="67021" x2="83871" y2="59149"/>
                        <a14:foregroundMark x1="83871" y1="59149" x2="80968" y2="59149"/>
                        <a14:foregroundMark x1="16613" y1="84255" x2="12258" y2="89149"/>
                        <a14:foregroundMark x1="12258" y1="89149" x2="16290" y2="96809"/>
                        <a14:foregroundMark x1="16290" y1="96809" x2="21774" y2="94894"/>
                        <a14:foregroundMark x1="21774" y1="94894" x2="21774" y2="87021"/>
                        <a14:foregroundMark x1="21774" y1="87021" x2="15806" y2="84894"/>
                        <a14:foregroundMark x1="15806" y1="84894" x2="15806" y2="85319"/>
                        <a14:foregroundMark x1="39839" y1="86170" x2="33871" y2="91915"/>
                        <a14:foregroundMark x1="33871" y1="91915" x2="39194" y2="95106"/>
                        <a14:foregroundMark x1="39194" y1="95106" x2="41935" y2="85106"/>
                        <a14:foregroundMark x1="41935" y1="85106" x2="37419" y2="85532"/>
                        <a14:foregroundMark x1="60645" y1="87447" x2="62742" y2="98085"/>
                        <a14:foregroundMark x1="62742" y1="98085" x2="59194" y2="90426"/>
                        <a14:foregroundMark x1="59194" y1="90426" x2="59355" y2="88936"/>
                        <a14:foregroundMark x1="83710" y1="95532" x2="78226" y2="87021"/>
                        <a14:foregroundMark x1="78226" y1="87021" x2="84194" y2="92979"/>
                        <a14:foregroundMark x1="84194" y1="92979" x2="83065" y2="95957"/>
                        <a14:foregroundMark x1="84355" y1="94255" x2="82742" y2="85106"/>
                        <a14:foregroundMark x1="82742" y1="85106" x2="79355" y2="88298"/>
                        <a14:foregroundMark x1="59355" y1="95957" x2="57258" y2="86170"/>
                        <a14:foregroundMark x1="57258" y1="86170" x2="64032" y2="88511"/>
                        <a14:foregroundMark x1="64032" y1="88511" x2="63871" y2="93191"/>
                        <a14:foregroundMark x1="17581" y1="94468" x2="17258" y2="87872"/>
                        <a14:foregroundMark x1="16935" y1="65957" x2="16774" y2="62128"/>
                        <a14:foregroundMark x1="18871" y1="68298" x2="18387" y2="60213"/>
                        <a14:foregroundMark x1="38710" y1="69149" x2="40161" y2="61702"/>
                        <a14:foregroundMark x1="40161" y1="61702" x2="37581" y2="61702"/>
                        <a14:foregroundMark x1="37258" y1="67872" x2="39839" y2="60851"/>
                        <a14:foregroundMark x1="60000" y1="67872" x2="60161" y2="61064"/>
                        <a14:foregroundMark x1="61613" y1="68723" x2="61452" y2="61064"/>
                        <a14:foregroundMark x1="9194" y1="47021" x2="10806" y2="39362"/>
                        <a14:foregroundMark x1="10806" y1="39362" x2="10806" y2="39149"/>
                        <a14:foregroundMark x1="47097" y1="20213" x2="50000" y2="16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20" t="34992" r="85155" b="50919"/>
          <a:stretch/>
        </p:blipFill>
        <p:spPr>
          <a:xfrm>
            <a:off x="5507840" y="8153838"/>
            <a:ext cx="827225" cy="917860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B8BB7D4B-909D-CD6F-4885-293A05016B3E}"/>
              </a:ext>
            </a:extLst>
          </p:cNvPr>
          <p:cNvSpPr txBox="1"/>
          <p:nvPr/>
        </p:nvSpPr>
        <p:spPr>
          <a:xfrm>
            <a:off x="5045152" y="9080490"/>
            <a:ext cx="175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COMPARTIR ESPACIO</a:t>
            </a:r>
          </a:p>
        </p:txBody>
      </p:sp>
      <p:pic>
        <p:nvPicPr>
          <p:cNvPr id="29" name="Imagen 28">
            <a:extLst>
              <a:ext uri="{FF2B5EF4-FFF2-40B4-BE49-F238E27FC236}">
                <a16:creationId xmlns:a16="http://schemas.microsoft.com/office/drawing/2014/main" id="{B72E3AB5-5722-6833-52E6-BE9F693420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660" b="97872" l="9194" r="93710">
                        <a14:foregroundMark x1="41129" y1="9574" x2="56290" y2="6383"/>
                        <a14:foregroundMark x1="56290" y1="6383" x2="41129" y2="4255"/>
                        <a14:foregroundMark x1="41129" y1="4255" x2="46613" y2="8723"/>
                        <a14:foregroundMark x1="46613" y1="8723" x2="58871" y2="7872"/>
                        <a14:foregroundMark x1="12097" y1="45745" x2="12258" y2="44255"/>
                        <a14:foregroundMark x1="90323" y1="48723" x2="90806" y2="48298"/>
                        <a14:foregroundMark x1="90806" y1="41915" x2="85161" y2="42553"/>
                        <a14:foregroundMark x1="85161" y1="42553" x2="89516" y2="48511"/>
                        <a14:foregroundMark x1="89516" y1="48511" x2="90484" y2="41702"/>
                        <a14:foregroundMark x1="91129" y1="49149" x2="93710" y2="41064"/>
                        <a14:foregroundMark x1="93710" y1="41064" x2="91290" y2="41064"/>
                        <a14:foregroundMark x1="82097" y1="59787" x2="76935" y2="63617"/>
                        <a14:foregroundMark x1="76935" y1="63617" x2="84839" y2="67021"/>
                        <a14:foregroundMark x1="84839" y1="67021" x2="83871" y2="59149"/>
                        <a14:foregroundMark x1="83871" y1="59149" x2="80968" y2="59149"/>
                        <a14:foregroundMark x1="16613" y1="84255" x2="12258" y2="89149"/>
                        <a14:foregroundMark x1="12258" y1="89149" x2="16290" y2="96809"/>
                        <a14:foregroundMark x1="16290" y1="96809" x2="21774" y2="94894"/>
                        <a14:foregroundMark x1="21774" y1="94894" x2="21774" y2="87021"/>
                        <a14:foregroundMark x1="21774" y1="87021" x2="15806" y2="84894"/>
                        <a14:foregroundMark x1="15806" y1="84894" x2="15806" y2="85319"/>
                        <a14:foregroundMark x1="39839" y1="86170" x2="33871" y2="91915"/>
                        <a14:foregroundMark x1="33871" y1="91915" x2="39194" y2="95106"/>
                        <a14:foregroundMark x1="39194" y1="95106" x2="41935" y2="85106"/>
                        <a14:foregroundMark x1="41935" y1="85106" x2="37419" y2="85532"/>
                        <a14:foregroundMark x1="60645" y1="87447" x2="62742" y2="98085"/>
                        <a14:foregroundMark x1="62742" y1="98085" x2="59194" y2="90426"/>
                        <a14:foregroundMark x1="59194" y1="90426" x2="59355" y2="88936"/>
                        <a14:foregroundMark x1="83710" y1="95532" x2="78226" y2="87021"/>
                        <a14:foregroundMark x1="78226" y1="87021" x2="84194" y2="92979"/>
                        <a14:foregroundMark x1="84194" y1="92979" x2="83065" y2="95957"/>
                        <a14:foregroundMark x1="84355" y1="94255" x2="82742" y2="85106"/>
                        <a14:foregroundMark x1="82742" y1="85106" x2="79355" y2="88298"/>
                        <a14:foregroundMark x1="59355" y1="95957" x2="57258" y2="86170"/>
                        <a14:foregroundMark x1="57258" y1="86170" x2="64032" y2="88511"/>
                        <a14:foregroundMark x1="64032" y1="88511" x2="63871" y2="93191"/>
                        <a14:foregroundMark x1="17581" y1="94468" x2="17258" y2="87872"/>
                        <a14:foregroundMark x1="16935" y1="65957" x2="16774" y2="62128"/>
                        <a14:foregroundMark x1="18871" y1="68298" x2="18387" y2="60213"/>
                        <a14:foregroundMark x1="38710" y1="69149" x2="40161" y2="61702"/>
                        <a14:foregroundMark x1="40161" y1="61702" x2="37581" y2="61702"/>
                        <a14:foregroundMark x1="37258" y1="67872" x2="39839" y2="60851"/>
                        <a14:foregroundMark x1="60000" y1="67872" x2="60161" y2="61064"/>
                        <a14:foregroundMark x1="61613" y1="68723" x2="61452" y2="61064"/>
                        <a14:foregroundMark x1="9194" y1="47021" x2="10806" y2="39362"/>
                        <a14:foregroundMark x1="10806" y1="39362" x2="10806" y2="39149"/>
                        <a14:foregroundMark x1="47097" y1="20213" x2="50000" y2="16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20" t="34992" r="85155" b="50919"/>
          <a:stretch/>
        </p:blipFill>
        <p:spPr>
          <a:xfrm>
            <a:off x="11125712" y="8153838"/>
            <a:ext cx="827225" cy="917860"/>
          </a:xfrm>
          <a:prstGeom prst="rect">
            <a:avLst/>
          </a:prstGeom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046BC5B3-9EEB-B5FC-8CE3-8822CCDA3B65}"/>
              </a:ext>
            </a:extLst>
          </p:cNvPr>
          <p:cNvSpPr txBox="1"/>
          <p:nvPr/>
        </p:nvSpPr>
        <p:spPr>
          <a:xfrm>
            <a:off x="10663024" y="9080490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VALIDAR TAREAS</a:t>
            </a:r>
          </a:p>
        </p:txBody>
      </p:sp>
      <p:pic>
        <p:nvPicPr>
          <p:cNvPr id="50" name="Imagen 49">
            <a:extLst>
              <a:ext uri="{FF2B5EF4-FFF2-40B4-BE49-F238E27FC236}">
                <a16:creationId xmlns:a16="http://schemas.microsoft.com/office/drawing/2014/main" id="{3D8255E5-3E7B-B96E-F210-A484196A38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660" b="97872" l="9194" r="93710">
                        <a14:foregroundMark x1="41129" y1="9574" x2="56290" y2="6383"/>
                        <a14:foregroundMark x1="56290" y1="6383" x2="41129" y2="4255"/>
                        <a14:foregroundMark x1="41129" y1="4255" x2="46613" y2="8723"/>
                        <a14:foregroundMark x1="46613" y1="8723" x2="58871" y2="7872"/>
                        <a14:foregroundMark x1="12097" y1="45745" x2="12258" y2="44255"/>
                        <a14:foregroundMark x1="90323" y1="48723" x2="90806" y2="48298"/>
                        <a14:foregroundMark x1="90806" y1="41915" x2="85161" y2="42553"/>
                        <a14:foregroundMark x1="85161" y1="42553" x2="89516" y2="48511"/>
                        <a14:foregroundMark x1="89516" y1="48511" x2="90484" y2="41702"/>
                        <a14:foregroundMark x1="91129" y1="49149" x2="93710" y2="41064"/>
                        <a14:foregroundMark x1="93710" y1="41064" x2="91290" y2="41064"/>
                        <a14:foregroundMark x1="82097" y1="59787" x2="76935" y2="63617"/>
                        <a14:foregroundMark x1="76935" y1="63617" x2="84839" y2="67021"/>
                        <a14:foregroundMark x1="84839" y1="67021" x2="83871" y2="59149"/>
                        <a14:foregroundMark x1="83871" y1="59149" x2="80968" y2="59149"/>
                        <a14:foregroundMark x1="16613" y1="84255" x2="12258" y2="89149"/>
                        <a14:foregroundMark x1="12258" y1="89149" x2="16290" y2="96809"/>
                        <a14:foregroundMark x1="16290" y1="96809" x2="21774" y2="94894"/>
                        <a14:foregroundMark x1="21774" y1="94894" x2="21774" y2="87021"/>
                        <a14:foregroundMark x1="21774" y1="87021" x2="15806" y2="84894"/>
                        <a14:foregroundMark x1="15806" y1="84894" x2="15806" y2="85319"/>
                        <a14:foregroundMark x1="39839" y1="86170" x2="33871" y2="91915"/>
                        <a14:foregroundMark x1="33871" y1="91915" x2="39194" y2="95106"/>
                        <a14:foregroundMark x1="39194" y1="95106" x2="41935" y2="85106"/>
                        <a14:foregroundMark x1="41935" y1="85106" x2="37419" y2="85532"/>
                        <a14:foregroundMark x1="60645" y1="87447" x2="62742" y2="98085"/>
                        <a14:foregroundMark x1="62742" y1="98085" x2="59194" y2="90426"/>
                        <a14:foregroundMark x1="59194" y1="90426" x2="59355" y2="88936"/>
                        <a14:foregroundMark x1="83710" y1="95532" x2="78226" y2="87021"/>
                        <a14:foregroundMark x1="78226" y1="87021" x2="84194" y2="92979"/>
                        <a14:foregroundMark x1="84194" y1="92979" x2="83065" y2="95957"/>
                        <a14:foregroundMark x1="84355" y1="94255" x2="82742" y2="85106"/>
                        <a14:foregroundMark x1="82742" y1="85106" x2="79355" y2="88298"/>
                        <a14:foregroundMark x1="59355" y1="95957" x2="57258" y2="86170"/>
                        <a14:foregroundMark x1="57258" y1="86170" x2="64032" y2="88511"/>
                        <a14:foregroundMark x1="64032" y1="88511" x2="63871" y2="93191"/>
                        <a14:foregroundMark x1="17581" y1="94468" x2="17258" y2="87872"/>
                        <a14:foregroundMark x1="16935" y1="65957" x2="16774" y2="62128"/>
                        <a14:foregroundMark x1="18871" y1="68298" x2="18387" y2="60213"/>
                        <a14:foregroundMark x1="38710" y1="69149" x2="40161" y2="61702"/>
                        <a14:foregroundMark x1="40161" y1="61702" x2="37581" y2="61702"/>
                        <a14:foregroundMark x1="37258" y1="67872" x2="39839" y2="60851"/>
                        <a14:foregroundMark x1="60000" y1="67872" x2="60161" y2="61064"/>
                        <a14:foregroundMark x1="61613" y1="68723" x2="61452" y2="61064"/>
                        <a14:foregroundMark x1="9194" y1="47021" x2="10806" y2="39362"/>
                        <a14:foregroundMark x1="10806" y1="39362" x2="10806" y2="39149"/>
                        <a14:foregroundMark x1="47097" y1="20213" x2="50000" y2="16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25" t="82136" r="76849"/>
          <a:stretch/>
        </p:blipFill>
        <p:spPr>
          <a:xfrm>
            <a:off x="8126031" y="1509779"/>
            <a:ext cx="990600" cy="1163781"/>
          </a:xfrm>
          <a:prstGeom prst="rect">
            <a:avLst/>
          </a:prstGeom>
        </p:spPr>
      </p:pic>
      <p:pic>
        <p:nvPicPr>
          <p:cNvPr id="51" name="Imagen 50">
            <a:extLst>
              <a:ext uri="{FF2B5EF4-FFF2-40B4-BE49-F238E27FC236}">
                <a16:creationId xmlns:a16="http://schemas.microsoft.com/office/drawing/2014/main" id="{576BF39E-8480-D4C1-E87A-9C4319D226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660" b="97872" l="9194" r="93710">
                        <a14:foregroundMark x1="41129" y1="9574" x2="56290" y2="6383"/>
                        <a14:foregroundMark x1="56290" y1="6383" x2="41129" y2="4255"/>
                        <a14:foregroundMark x1="41129" y1="4255" x2="46613" y2="8723"/>
                        <a14:foregroundMark x1="46613" y1="8723" x2="58871" y2="7872"/>
                        <a14:foregroundMark x1="12097" y1="45745" x2="12258" y2="44255"/>
                        <a14:foregroundMark x1="90323" y1="48723" x2="90806" y2="48298"/>
                        <a14:foregroundMark x1="90806" y1="41915" x2="85161" y2="42553"/>
                        <a14:foregroundMark x1="85161" y1="42553" x2="89516" y2="48511"/>
                        <a14:foregroundMark x1="89516" y1="48511" x2="90484" y2="41702"/>
                        <a14:foregroundMark x1="91129" y1="49149" x2="93710" y2="41064"/>
                        <a14:foregroundMark x1="93710" y1="41064" x2="91290" y2="41064"/>
                        <a14:foregroundMark x1="82097" y1="59787" x2="76935" y2="63617"/>
                        <a14:foregroundMark x1="76935" y1="63617" x2="84839" y2="67021"/>
                        <a14:foregroundMark x1="84839" y1="67021" x2="83871" y2="59149"/>
                        <a14:foregroundMark x1="83871" y1="59149" x2="80968" y2="59149"/>
                        <a14:foregroundMark x1="16613" y1="84255" x2="12258" y2="89149"/>
                        <a14:foregroundMark x1="12258" y1="89149" x2="16290" y2="96809"/>
                        <a14:foregroundMark x1="16290" y1="96809" x2="21774" y2="94894"/>
                        <a14:foregroundMark x1="21774" y1="94894" x2="21774" y2="87021"/>
                        <a14:foregroundMark x1="21774" y1="87021" x2="15806" y2="84894"/>
                        <a14:foregroundMark x1="15806" y1="84894" x2="15806" y2="85319"/>
                        <a14:foregroundMark x1="39839" y1="86170" x2="33871" y2="91915"/>
                        <a14:foregroundMark x1="33871" y1="91915" x2="39194" y2="95106"/>
                        <a14:foregroundMark x1="39194" y1="95106" x2="41935" y2="85106"/>
                        <a14:foregroundMark x1="41935" y1="85106" x2="37419" y2="85532"/>
                        <a14:foregroundMark x1="60645" y1="87447" x2="62742" y2="98085"/>
                        <a14:foregroundMark x1="62742" y1="98085" x2="59194" y2="90426"/>
                        <a14:foregroundMark x1="59194" y1="90426" x2="59355" y2="88936"/>
                        <a14:foregroundMark x1="83710" y1="95532" x2="78226" y2="87021"/>
                        <a14:foregroundMark x1="78226" y1="87021" x2="84194" y2="92979"/>
                        <a14:foregroundMark x1="84194" y1="92979" x2="83065" y2="95957"/>
                        <a14:foregroundMark x1="84355" y1="94255" x2="82742" y2="85106"/>
                        <a14:foregroundMark x1="82742" y1="85106" x2="79355" y2="88298"/>
                        <a14:foregroundMark x1="59355" y1="95957" x2="57258" y2="86170"/>
                        <a14:foregroundMark x1="57258" y1="86170" x2="64032" y2="88511"/>
                        <a14:foregroundMark x1="64032" y1="88511" x2="63871" y2="93191"/>
                        <a14:foregroundMark x1="17581" y1="94468" x2="17258" y2="87872"/>
                        <a14:foregroundMark x1="16935" y1="65957" x2="16774" y2="62128"/>
                        <a14:foregroundMark x1="18871" y1="68298" x2="18387" y2="60213"/>
                        <a14:foregroundMark x1="38710" y1="69149" x2="40161" y2="61702"/>
                        <a14:foregroundMark x1="40161" y1="61702" x2="37581" y2="61702"/>
                        <a14:foregroundMark x1="37258" y1="67872" x2="39839" y2="60851"/>
                        <a14:foregroundMark x1="60000" y1="67872" x2="60161" y2="61064"/>
                        <a14:foregroundMark x1="61613" y1="68723" x2="61452" y2="61064"/>
                        <a14:foregroundMark x1="9194" y1="47021" x2="10806" y2="39362"/>
                        <a14:foregroundMark x1="10806" y1="39362" x2="10806" y2="39149"/>
                        <a14:foregroundMark x1="47097" y1="20213" x2="50000" y2="16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25" t="82136" r="76849"/>
          <a:stretch/>
        </p:blipFill>
        <p:spPr>
          <a:xfrm>
            <a:off x="3272528" y="3976259"/>
            <a:ext cx="990600" cy="1163781"/>
          </a:xfrm>
          <a:prstGeom prst="rect">
            <a:avLst/>
          </a:prstGeom>
        </p:spPr>
      </p:pic>
      <p:cxnSp>
        <p:nvCxnSpPr>
          <p:cNvPr id="53" name="Conector recto 52">
            <a:extLst>
              <a:ext uri="{FF2B5EF4-FFF2-40B4-BE49-F238E27FC236}">
                <a16:creationId xmlns:a16="http://schemas.microsoft.com/office/drawing/2014/main" id="{5AC986A2-AE0B-5E69-04BA-C1F541586341}"/>
              </a:ext>
            </a:extLst>
          </p:cNvPr>
          <p:cNvCxnSpPr/>
          <p:nvPr/>
        </p:nvCxnSpPr>
        <p:spPr>
          <a:xfrm>
            <a:off x="5634876" y="4902485"/>
            <a:ext cx="2046227" cy="665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Imagen 62">
            <a:extLst>
              <a:ext uri="{FF2B5EF4-FFF2-40B4-BE49-F238E27FC236}">
                <a16:creationId xmlns:a16="http://schemas.microsoft.com/office/drawing/2014/main" id="{E82228BD-7C16-95D9-F86E-540022782C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660" b="97872" l="9194" r="93710">
                        <a14:foregroundMark x1="41129" y1="9574" x2="56290" y2="6383"/>
                        <a14:foregroundMark x1="56290" y1="6383" x2="41129" y2="4255"/>
                        <a14:foregroundMark x1="41129" y1="4255" x2="46613" y2="8723"/>
                        <a14:foregroundMark x1="46613" y1="8723" x2="58871" y2="7872"/>
                        <a14:foregroundMark x1="12097" y1="45745" x2="12258" y2="44255"/>
                        <a14:foregroundMark x1="90323" y1="48723" x2="90806" y2="48298"/>
                        <a14:foregroundMark x1="90806" y1="41915" x2="85161" y2="42553"/>
                        <a14:foregroundMark x1="85161" y1="42553" x2="89516" y2="48511"/>
                        <a14:foregroundMark x1="89516" y1="48511" x2="90484" y2="41702"/>
                        <a14:foregroundMark x1="91129" y1="49149" x2="93710" y2="41064"/>
                        <a14:foregroundMark x1="93710" y1="41064" x2="91290" y2="41064"/>
                        <a14:foregroundMark x1="82097" y1="59787" x2="76935" y2="63617"/>
                        <a14:foregroundMark x1="76935" y1="63617" x2="84839" y2="67021"/>
                        <a14:foregroundMark x1="84839" y1="67021" x2="83871" y2="59149"/>
                        <a14:foregroundMark x1="83871" y1="59149" x2="80968" y2="59149"/>
                        <a14:foregroundMark x1="16613" y1="84255" x2="12258" y2="89149"/>
                        <a14:foregroundMark x1="12258" y1="89149" x2="16290" y2="96809"/>
                        <a14:foregroundMark x1="16290" y1="96809" x2="21774" y2="94894"/>
                        <a14:foregroundMark x1="21774" y1="94894" x2="21774" y2="87021"/>
                        <a14:foregroundMark x1="21774" y1="87021" x2="15806" y2="84894"/>
                        <a14:foregroundMark x1="15806" y1="84894" x2="15806" y2="85319"/>
                        <a14:foregroundMark x1="39839" y1="86170" x2="33871" y2="91915"/>
                        <a14:foregroundMark x1="33871" y1="91915" x2="39194" y2="95106"/>
                        <a14:foregroundMark x1="39194" y1="95106" x2="41935" y2="85106"/>
                        <a14:foregroundMark x1="41935" y1="85106" x2="37419" y2="85532"/>
                        <a14:foregroundMark x1="60645" y1="87447" x2="62742" y2="98085"/>
                        <a14:foregroundMark x1="62742" y1="98085" x2="59194" y2="90426"/>
                        <a14:foregroundMark x1="59194" y1="90426" x2="59355" y2="88936"/>
                        <a14:foregroundMark x1="83710" y1="95532" x2="78226" y2="87021"/>
                        <a14:foregroundMark x1="78226" y1="87021" x2="84194" y2="92979"/>
                        <a14:foregroundMark x1="84194" y1="92979" x2="83065" y2="95957"/>
                        <a14:foregroundMark x1="84355" y1="94255" x2="82742" y2="85106"/>
                        <a14:foregroundMark x1="82742" y1="85106" x2="79355" y2="88298"/>
                        <a14:foregroundMark x1="59355" y1="95957" x2="57258" y2="86170"/>
                        <a14:foregroundMark x1="57258" y1="86170" x2="64032" y2="88511"/>
                        <a14:foregroundMark x1="64032" y1="88511" x2="63871" y2="93191"/>
                        <a14:foregroundMark x1="17581" y1="94468" x2="17258" y2="87872"/>
                        <a14:foregroundMark x1="16935" y1="65957" x2="16774" y2="62128"/>
                        <a14:foregroundMark x1="18871" y1="68298" x2="18387" y2="60213"/>
                        <a14:foregroundMark x1="38710" y1="69149" x2="40161" y2="61702"/>
                        <a14:foregroundMark x1="40161" y1="61702" x2="37581" y2="61702"/>
                        <a14:foregroundMark x1="37258" y1="67872" x2="39839" y2="60851"/>
                        <a14:foregroundMark x1="60000" y1="67872" x2="60161" y2="61064"/>
                        <a14:foregroundMark x1="61613" y1="68723" x2="61452" y2="61064"/>
                        <a14:foregroundMark x1="9194" y1="47021" x2="10806" y2="39362"/>
                        <a14:foregroundMark x1="10806" y1="39362" x2="10806" y2="39149"/>
                        <a14:foregroundMark x1="47097" y1="20213" x2="50000" y2="16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25" t="82136" r="76849"/>
          <a:stretch/>
        </p:blipFill>
        <p:spPr>
          <a:xfrm>
            <a:off x="12211803" y="9071697"/>
            <a:ext cx="990600" cy="1163781"/>
          </a:xfrm>
          <a:prstGeom prst="rect">
            <a:avLst/>
          </a:prstGeom>
        </p:spPr>
      </p:pic>
      <p:pic>
        <p:nvPicPr>
          <p:cNvPr id="64" name="Imagen 63">
            <a:extLst>
              <a:ext uri="{FF2B5EF4-FFF2-40B4-BE49-F238E27FC236}">
                <a16:creationId xmlns:a16="http://schemas.microsoft.com/office/drawing/2014/main" id="{9679120D-46A0-D710-9DD0-CABBD6993B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660" b="97872" l="9194" r="93710">
                        <a14:foregroundMark x1="41129" y1="9574" x2="56290" y2="6383"/>
                        <a14:foregroundMark x1="56290" y1="6383" x2="41129" y2="4255"/>
                        <a14:foregroundMark x1="41129" y1="4255" x2="46613" y2="8723"/>
                        <a14:foregroundMark x1="46613" y1="8723" x2="58871" y2="7872"/>
                        <a14:foregroundMark x1="12097" y1="45745" x2="12258" y2="44255"/>
                        <a14:foregroundMark x1="90323" y1="48723" x2="90806" y2="48298"/>
                        <a14:foregroundMark x1="90806" y1="41915" x2="85161" y2="42553"/>
                        <a14:foregroundMark x1="85161" y1="42553" x2="89516" y2="48511"/>
                        <a14:foregroundMark x1="89516" y1="48511" x2="90484" y2="41702"/>
                        <a14:foregroundMark x1="91129" y1="49149" x2="93710" y2="41064"/>
                        <a14:foregroundMark x1="93710" y1="41064" x2="91290" y2="41064"/>
                        <a14:foregroundMark x1="82097" y1="59787" x2="76935" y2="63617"/>
                        <a14:foregroundMark x1="76935" y1="63617" x2="84839" y2="67021"/>
                        <a14:foregroundMark x1="84839" y1="67021" x2="83871" y2="59149"/>
                        <a14:foregroundMark x1="83871" y1="59149" x2="80968" y2="59149"/>
                        <a14:foregroundMark x1="16613" y1="84255" x2="12258" y2="89149"/>
                        <a14:foregroundMark x1="12258" y1="89149" x2="16290" y2="96809"/>
                        <a14:foregroundMark x1="16290" y1="96809" x2="21774" y2="94894"/>
                        <a14:foregroundMark x1="21774" y1="94894" x2="21774" y2="87021"/>
                        <a14:foregroundMark x1="21774" y1="87021" x2="15806" y2="84894"/>
                        <a14:foregroundMark x1="15806" y1="84894" x2="15806" y2="85319"/>
                        <a14:foregroundMark x1="39839" y1="86170" x2="33871" y2="91915"/>
                        <a14:foregroundMark x1="33871" y1="91915" x2="39194" y2="95106"/>
                        <a14:foregroundMark x1="39194" y1="95106" x2="41935" y2="85106"/>
                        <a14:foregroundMark x1="41935" y1="85106" x2="37419" y2="85532"/>
                        <a14:foregroundMark x1="60645" y1="87447" x2="62742" y2="98085"/>
                        <a14:foregroundMark x1="62742" y1="98085" x2="59194" y2="90426"/>
                        <a14:foregroundMark x1="59194" y1="90426" x2="59355" y2="88936"/>
                        <a14:foregroundMark x1="83710" y1="95532" x2="78226" y2="87021"/>
                        <a14:foregroundMark x1="78226" y1="87021" x2="84194" y2="92979"/>
                        <a14:foregroundMark x1="84194" y1="92979" x2="83065" y2="95957"/>
                        <a14:foregroundMark x1="84355" y1="94255" x2="82742" y2="85106"/>
                        <a14:foregroundMark x1="82742" y1="85106" x2="79355" y2="88298"/>
                        <a14:foregroundMark x1="59355" y1="95957" x2="57258" y2="86170"/>
                        <a14:foregroundMark x1="57258" y1="86170" x2="64032" y2="88511"/>
                        <a14:foregroundMark x1="64032" y1="88511" x2="63871" y2="93191"/>
                        <a14:foregroundMark x1="17581" y1="94468" x2="17258" y2="87872"/>
                        <a14:foregroundMark x1="16935" y1="65957" x2="16774" y2="62128"/>
                        <a14:foregroundMark x1="18871" y1="68298" x2="18387" y2="60213"/>
                        <a14:foregroundMark x1="38710" y1="69149" x2="40161" y2="61702"/>
                        <a14:foregroundMark x1="40161" y1="61702" x2="37581" y2="61702"/>
                        <a14:foregroundMark x1="37258" y1="67872" x2="39839" y2="60851"/>
                        <a14:foregroundMark x1="60000" y1="67872" x2="60161" y2="61064"/>
                        <a14:foregroundMark x1="61613" y1="68723" x2="61452" y2="61064"/>
                        <a14:foregroundMark x1="9194" y1="47021" x2="10806" y2="39362"/>
                        <a14:foregroundMark x1="10806" y1="39362" x2="10806" y2="39149"/>
                        <a14:foregroundMark x1="47097" y1="20213" x2="50000" y2="161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25" t="82136" r="76849"/>
          <a:stretch/>
        </p:blipFill>
        <p:spPr>
          <a:xfrm>
            <a:off x="3987939" y="8489807"/>
            <a:ext cx="990600" cy="1163781"/>
          </a:xfrm>
          <a:prstGeom prst="rect">
            <a:avLst/>
          </a:prstGeom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178EE01F-0310-DB05-BE86-8A4A6C5B3C58}"/>
              </a:ext>
            </a:extLst>
          </p:cNvPr>
          <p:cNvCxnSpPr>
            <a:cxnSpLocks/>
            <a:stCxn id="17" idx="3"/>
            <a:endCxn id="25" idx="1"/>
          </p:cNvCxnSpPr>
          <p:nvPr/>
        </p:nvCxnSpPr>
        <p:spPr>
          <a:xfrm flipV="1">
            <a:off x="5507840" y="4363517"/>
            <a:ext cx="6445097" cy="259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CF8F18B7-27FF-0FB2-9D2B-C7D03AC42A20}"/>
              </a:ext>
            </a:extLst>
          </p:cNvPr>
          <p:cNvCxnSpPr/>
          <p:nvPr/>
        </p:nvCxnSpPr>
        <p:spPr>
          <a:xfrm flipH="1">
            <a:off x="5475425" y="2933700"/>
            <a:ext cx="2555077" cy="1409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029C5700-1654-F40F-8D37-13A53FB5A380}"/>
              </a:ext>
            </a:extLst>
          </p:cNvPr>
          <p:cNvCxnSpPr>
            <a:stCxn id="24" idx="2"/>
          </p:cNvCxnSpPr>
          <p:nvPr/>
        </p:nvCxnSpPr>
        <p:spPr>
          <a:xfrm>
            <a:off x="8675459" y="4007101"/>
            <a:ext cx="11341" cy="858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6D4E8797-7759-4275-9B3E-6240423EC1B2}"/>
              </a:ext>
            </a:extLst>
          </p:cNvPr>
          <p:cNvCxnSpPr/>
          <p:nvPr/>
        </p:nvCxnSpPr>
        <p:spPr>
          <a:xfrm flipH="1">
            <a:off x="9470527" y="4623085"/>
            <a:ext cx="2482410" cy="837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5328AF5C-6238-CF1A-A19D-6554841EC91C}"/>
              </a:ext>
            </a:extLst>
          </p:cNvPr>
          <p:cNvCxnSpPr>
            <a:stCxn id="22" idx="2"/>
          </p:cNvCxnSpPr>
          <p:nvPr/>
        </p:nvCxnSpPr>
        <p:spPr>
          <a:xfrm>
            <a:off x="5094227" y="5460139"/>
            <a:ext cx="696973" cy="2852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F91C18B6-F4AE-BFAF-F4DB-6035AAFAE66F}"/>
              </a:ext>
            </a:extLst>
          </p:cNvPr>
          <p:cNvCxnSpPr/>
          <p:nvPr/>
        </p:nvCxnSpPr>
        <p:spPr>
          <a:xfrm flipH="1">
            <a:off x="6335065" y="8648700"/>
            <a:ext cx="47906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5838EB70-7FC7-6B79-E1BA-0AD966F4B353}"/>
              </a:ext>
            </a:extLst>
          </p:cNvPr>
          <p:cNvCxnSpPr/>
          <p:nvPr/>
        </p:nvCxnSpPr>
        <p:spPr>
          <a:xfrm flipV="1">
            <a:off x="11811000" y="5372100"/>
            <a:ext cx="533400" cy="29409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: angular 43">
            <a:extLst>
              <a:ext uri="{FF2B5EF4-FFF2-40B4-BE49-F238E27FC236}">
                <a16:creationId xmlns:a16="http://schemas.microsoft.com/office/drawing/2014/main" id="{873E493D-6BCB-DF9C-9361-55B4A5811593}"/>
              </a:ext>
            </a:extLst>
          </p:cNvPr>
          <p:cNvCxnSpPr/>
          <p:nvPr/>
        </p:nvCxnSpPr>
        <p:spPr>
          <a:xfrm rot="10800000" flipV="1">
            <a:off x="6335066" y="5372099"/>
            <a:ext cx="5204259" cy="2940919"/>
          </a:xfrm>
          <a:prstGeom prst="bentConnector3">
            <a:avLst>
              <a:gd name="adj1" fmla="val 172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849C45DC-5CB2-188B-1D5A-B43FC6923B90}"/>
              </a:ext>
            </a:extLst>
          </p:cNvPr>
          <p:cNvCxnSpPr/>
          <p:nvPr/>
        </p:nvCxnSpPr>
        <p:spPr>
          <a:xfrm flipV="1">
            <a:off x="6096000" y="6667500"/>
            <a:ext cx="1752600" cy="1486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01357729-5F88-6643-DC4C-E1EBFC1A1981}"/>
              </a:ext>
            </a:extLst>
          </p:cNvPr>
          <p:cNvCxnSpPr/>
          <p:nvPr/>
        </p:nvCxnSpPr>
        <p:spPr>
          <a:xfrm flipH="1" flipV="1">
            <a:off x="9470527" y="6667500"/>
            <a:ext cx="1749500" cy="1486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691D1AA2-0EF9-9976-5BC6-C4E8AB19640A}"/>
              </a:ext>
            </a:extLst>
          </p:cNvPr>
          <p:cNvSpPr txBox="1"/>
          <p:nvPr/>
        </p:nvSpPr>
        <p:spPr>
          <a:xfrm>
            <a:off x="13697703" y="3497708"/>
            <a:ext cx="859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NOSQL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518ECFF-CE52-076B-80D8-ACBBABFDC054}"/>
              </a:ext>
            </a:extLst>
          </p:cNvPr>
          <p:cNvSpPr txBox="1"/>
          <p:nvPr/>
        </p:nvSpPr>
        <p:spPr>
          <a:xfrm>
            <a:off x="13141583" y="9491687"/>
            <a:ext cx="859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NOSQL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64F1A55-33A0-86A9-1B2C-D22BC8D30D0A}"/>
              </a:ext>
            </a:extLst>
          </p:cNvPr>
          <p:cNvSpPr txBox="1"/>
          <p:nvPr/>
        </p:nvSpPr>
        <p:spPr>
          <a:xfrm>
            <a:off x="8975903" y="1553280"/>
            <a:ext cx="859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/>
              <a:t>SQL</a:t>
            </a:r>
            <a:endParaRPr lang="es-CO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B22C639-938A-1845-D243-9477B37273F2}"/>
              </a:ext>
            </a:extLst>
          </p:cNvPr>
          <p:cNvSpPr txBox="1"/>
          <p:nvPr/>
        </p:nvSpPr>
        <p:spPr>
          <a:xfrm>
            <a:off x="2815064" y="3867040"/>
            <a:ext cx="859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SQL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FACB5D5-0398-1D0F-1553-4E1BE2C57ADD}"/>
              </a:ext>
            </a:extLst>
          </p:cNvPr>
          <p:cNvSpPr txBox="1"/>
          <p:nvPr/>
        </p:nvSpPr>
        <p:spPr>
          <a:xfrm>
            <a:off x="2966808" y="8862831"/>
            <a:ext cx="859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NOSQL</a:t>
            </a:r>
          </a:p>
        </p:txBody>
      </p:sp>
    </p:spTree>
    <p:extLst>
      <p:ext uri="{BB962C8B-B14F-4D97-AF65-F5344CB8AC3E}">
        <p14:creationId xmlns:p14="http://schemas.microsoft.com/office/powerpoint/2010/main" val="384631406"/>
      </p:ext>
    </p:extLst>
  </p:cSld>
  <p:clrMapOvr>
    <a:masterClrMapping/>
  </p:clrMapOvr>
  <p:transition spd="slow">
    <p:wheel spokes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139423" y="-1598406"/>
            <a:ext cx="14009155" cy="13483811"/>
          </a:xfrm>
          <a:custGeom>
            <a:avLst/>
            <a:gdLst/>
            <a:ahLst/>
            <a:cxnLst/>
            <a:rect l="l" t="t" r="r" b="b"/>
            <a:pathLst>
              <a:path w="14009155" h="13483811">
                <a:moveTo>
                  <a:pt x="0" y="0"/>
                </a:moveTo>
                <a:lnTo>
                  <a:pt x="14009154" y="0"/>
                </a:lnTo>
                <a:lnTo>
                  <a:pt x="14009154" y="13483812"/>
                </a:lnTo>
                <a:lnTo>
                  <a:pt x="0" y="134838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4027828" y="7346882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 rot="1324530">
            <a:off x="-1050153" y="-907951"/>
            <a:ext cx="3532220" cy="5250597"/>
          </a:xfrm>
          <a:custGeom>
            <a:avLst/>
            <a:gdLst/>
            <a:ahLst/>
            <a:cxnLst/>
            <a:rect l="l" t="t" r="r" b="b"/>
            <a:pathLst>
              <a:path w="3532220" h="5250597">
                <a:moveTo>
                  <a:pt x="0" y="0"/>
                </a:moveTo>
                <a:lnTo>
                  <a:pt x="3532220" y="0"/>
                </a:lnTo>
                <a:lnTo>
                  <a:pt x="3532220" y="5250596"/>
                </a:lnTo>
                <a:lnTo>
                  <a:pt x="0" y="52505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98259" y="7770606"/>
            <a:ext cx="2453917" cy="4114800"/>
          </a:xfrm>
          <a:custGeom>
            <a:avLst/>
            <a:gdLst/>
            <a:ahLst/>
            <a:cxnLst/>
            <a:rect l="l" t="t" r="r" b="b"/>
            <a:pathLst>
              <a:path w="2453917" h="4114800">
                <a:moveTo>
                  <a:pt x="0" y="0"/>
                </a:moveTo>
                <a:lnTo>
                  <a:pt x="2453918" y="0"/>
                </a:lnTo>
                <a:lnTo>
                  <a:pt x="2453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09667" y="3452759"/>
            <a:ext cx="15268665" cy="3085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18"/>
              </a:lnSpc>
            </a:pPr>
            <a:r>
              <a:rPr lang="en-US" sz="10635">
                <a:solidFill>
                  <a:srgbClr val="FFFFFF"/>
                </a:solidFill>
                <a:latin typeface="Lazydog"/>
                <a:ea typeface="Lazydog"/>
                <a:cs typeface="Lazydog"/>
                <a:sym typeface="Lazydog"/>
              </a:rPr>
              <a:t>Gracias</a:t>
            </a:r>
          </a:p>
          <a:p>
            <a:pPr algn="ctr">
              <a:lnSpc>
                <a:spcPts val="12018"/>
              </a:lnSpc>
            </a:pPr>
            <a:r>
              <a:rPr lang="en-US" sz="10635">
                <a:solidFill>
                  <a:srgbClr val="FFFFFF"/>
                </a:solidFill>
                <a:latin typeface="Lazydog"/>
                <a:ea typeface="Lazydog"/>
                <a:cs typeface="Lazydog"/>
                <a:sym typeface="Lazydog"/>
              </a:rPr>
              <a:t>por su atención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/>
          <p:cNvSpPr/>
          <p:nvPr/>
        </p:nvSpPr>
        <p:spPr>
          <a:xfrm>
            <a:off x="3916658" y="112183"/>
            <a:ext cx="10454684" cy="10062633"/>
          </a:xfrm>
          <a:custGeom>
            <a:avLst/>
            <a:gdLst/>
            <a:ahLst/>
            <a:cxnLst/>
            <a:rect l="l" t="t" r="r" b="b"/>
            <a:pathLst>
              <a:path w="10454684" h="10062633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/>
          <p:cNvSpPr/>
          <p:nvPr/>
        </p:nvSpPr>
        <p:spPr>
          <a:xfrm>
            <a:off x="14027828" y="7346882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5" name="Freeform 5"/>
          <p:cNvSpPr/>
          <p:nvPr/>
        </p:nvSpPr>
        <p:spPr>
          <a:xfrm rot="1324530">
            <a:off x="-1050153" y="-907951"/>
            <a:ext cx="3532220" cy="5250597"/>
          </a:xfrm>
          <a:custGeom>
            <a:avLst/>
            <a:gdLst/>
            <a:ahLst/>
            <a:cxnLst/>
            <a:rect l="l" t="t" r="r" b="b"/>
            <a:pathLst>
              <a:path w="3532220" h="5250597">
                <a:moveTo>
                  <a:pt x="0" y="0"/>
                </a:moveTo>
                <a:lnTo>
                  <a:pt x="3532220" y="0"/>
                </a:lnTo>
                <a:lnTo>
                  <a:pt x="3532220" y="5250596"/>
                </a:lnTo>
                <a:lnTo>
                  <a:pt x="0" y="52505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6" name="Freeform 6"/>
          <p:cNvSpPr/>
          <p:nvPr/>
        </p:nvSpPr>
        <p:spPr>
          <a:xfrm>
            <a:off x="-198259" y="7770606"/>
            <a:ext cx="2453917" cy="4114800"/>
          </a:xfrm>
          <a:custGeom>
            <a:avLst/>
            <a:gdLst/>
            <a:ahLst/>
            <a:cxnLst/>
            <a:rect l="l" t="t" r="r" b="b"/>
            <a:pathLst>
              <a:path w="2453917" h="4114800">
                <a:moveTo>
                  <a:pt x="0" y="0"/>
                </a:moveTo>
                <a:lnTo>
                  <a:pt x="2453918" y="0"/>
                </a:lnTo>
                <a:lnTo>
                  <a:pt x="2453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7" name="TextBox 7"/>
          <p:cNvSpPr txBox="1"/>
          <p:nvPr/>
        </p:nvSpPr>
        <p:spPr>
          <a:xfrm>
            <a:off x="1509667" y="3958675"/>
            <a:ext cx="15268665" cy="1822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890"/>
              </a:lnSpc>
            </a:pPr>
            <a:r>
              <a:rPr lang="en-US" sz="10635">
                <a:solidFill>
                  <a:srgbClr val="223022"/>
                </a:solidFill>
                <a:latin typeface="Lazydog"/>
                <a:ea typeface="Lazydog"/>
                <a:cs typeface="Lazydog"/>
                <a:sym typeface="Lazydog"/>
              </a:rPr>
              <a:t>organized tasks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168252" y="5927127"/>
            <a:ext cx="12255848" cy="89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arquitectura microservicios</a:t>
            </a:r>
          </a:p>
        </p:txBody>
      </p:sp>
    </p:spTree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835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 rot="6945466">
            <a:off x="-314661" y="6721830"/>
            <a:ext cx="2686721" cy="3993775"/>
          </a:xfrm>
          <a:custGeom>
            <a:avLst/>
            <a:gdLst/>
            <a:ahLst/>
            <a:cxnLst/>
            <a:rect l="l" t="t" r="r" b="b"/>
            <a:pathLst>
              <a:path w="2686721" h="3993775">
                <a:moveTo>
                  <a:pt x="0" y="0"/>
                </a:moveTo>
                <a:lnTo>
                  <a:pt x="2686722" y="0"/>
                </a:lnTo>
                <a:lnTo>
                  <a:pt x="2686722" y="3993776"/>
                </a:lnTo>
                <a:lnTo>
                  <a:pt x="0" y="3993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4" name="Group 4"/>
          <p:cNvGrpSpPr/>
          <p:nvPr/>
        </p:nvGrpSpPr>
        <p:grpSpPr>
          <a:xfrm>
            <a:off x="1028700" y="2728702"/>
            <a:ext cx="10276151" cy="7104070"/>
            <a:chOff x="0" y="0"/>
            <a:chExt cx="2706476" cy="1871031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706476" cy="1871031"/>
            </a:xfrm>
            <a:custGeom>
              <a:avLst/>
              <a:gdLst/>
              <a:ahLst/>
              <a:cxnLst/>
              <a:rect l="l" t="t" r="r" b="b"/>
              <a:pathLst>
                <a:path w="2706476" h="1871031">
                  <a:moveTo>
                    <a:pt x="0" y="0"/>
                  </a:moveTo>
                  <a:lnTo>
                    <a:pt x="2706476" y="0"/>
                  </a:lnTo>
                  <a:lnTo>
                    <a:pt x="2706476" y="1871031"/>
                  </a:lnTo>
                  <a:lnTo>
                    <a:pt x="0" y="1871031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706476" cy="190913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483443" y="607167"/>
            <a:ext cx="14157780" cy="2121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40"/>
              </a:lnSpc>
            </a:pPr>
            <a:r>
              <a:rPr lang="en-US" sz="6100" dirty="0" err="1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Patrón</a:t>
            </a:r>
            <a:r>
              <a:rPr lang="en-US" sz="6100" dirty="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 de </a:t>
            </a:r>
            <a:r>
              <a:rPr lang="en-US" sz="6100" dirty="0" err="1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Arquitectura</a:t>
            </a:r>
            <a:r>
              <a:rPr lang="en-US" sz="6100" dirty="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 </a:t>
            </a:r>
            <a:r>
              <a:rPr lang="en-US" sz="6100" dirty="0" err="1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Basado</a:t>
            </a:r>
            <a:r>
              <a:rPr lang="en-US" sz="6100" dirty="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 </a:t>
            </a:r>
            <a:r>
              <a:rPr lang="en-US" sz="6100" dirty="0" err="1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en</a:t>
            </a:r>
            <a:r>
              <a:rPr lang="en-US" sz="6100" dirty="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 </a:t>
            </a:r>
            <a:r>
              <a:rPr lang="en-US" sz="6100" dirty="0" err="1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Microservicios</a:t>
            </a:r>
            <a:endParaRPr lang="en-US" sz="6100" dirty="0">
              <a:solidFill>
                <a:srgbClr val="3D593D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8" name="Freeform 8"/>
          <p:cNvSpPr>
            <a:spLocks noGrp="1" noRot="1" noMove="1" noResize="1" noEditPoints="1" noAdjustHandles="1" noChangeArrowheads="1" noChangeShapeType="1"/>
          </p:cNvSpPr>
          <p:nvPr/>
        </p:nvSpPr>
        <p:spPr>
          <a:xfrm rot="10147575">
            <a:off x="13906889" y="-2057400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2272726" y="2793864"/>
            <a:ext cx="4689025" cy="6301334"/>
            <a:chOff x="0" y="0"/>
            <a:chExt cx="3663950" cy="4923790"/>
          </a:xfrm>
        </p:grpSpPr>
        <p:sp>
          <p:nvSpPr>
            <p:cNvPr id="10" name="Freeform 10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7"/>
              <a:stretch>
                <a:fillRect l="-65593" r="-65593"/>
              </a:stretch>
            </a:blipFill>
          </p:spPr>
          <p:txBody>
            <a:bodyPr/>
            <a:lstStyle/>
            <a:p>
              <a:endParaRPr lang="es-CO"/>
            </a:p>
          </p:txBody>
        </p:sp>
        <p:sp>
          <p:nvSpPr>
            <p:cNvPr id="11" name="Freeform 11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675798" y="3667973"/>
            <a:ext cx="9144601" cy="38767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48"/>
              </a:lnSpc>
            </a:pPr>
            <a:r>
              <a:rPr lang="es-ES" sz="2600" dirty="0">
                <a:latin typeface="Klein" panose="020B0604020202020204" charset="0"/>
              </a:rPr>
              <a:t>La arquitectura de microservicios consiste en dividir una aplicación grande en pequeños servicios que funcionan de forma independiente. Cada servicio tiene su propia función específica y se comunica con los demás a través de interfaces sencillas, como HTTP. Esto permite una mayor flexibilidad, escalabilidad y facilidad de mantenimiento en comparación con las aplicaciones monolíticas tradicionales.</a:t>
            </a:r>
            <a:endParaRPr lang="en-US" sz="2600" dirty="0">
              <a:solidFill>
                <a:srgbClr val="223022"/>
              </a:solidFill>
              <a:latin typeface="Klein" panose="020B0604020202020204" charset="0"/>
              <a:ea typeface="Klein"/>
              <a:cs typeface="Klein"/>
              <a:sym typeface="Klein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31" t="-92424" b="-9764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TextBox 3"/>
          <p:cNvSpPr txBox="1"/>
          <p:nvPr/>
        </p:nvSpPr>
        <p:spPr>
          <a:xfrm>
            <a:off x="480866" y="904875"/>
            <a:ext cx="17064343" cy="1005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20"/>
              </a:lnSpc>
            </a:pPr>
            <a:r>
              <a:rPr lang="en-US" sz="580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Características clave de los microservicios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02607" y="2040699"/>
            <a:ext cx="16169409" cy="7387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9" lvl="1" indent="-377824" algn="l">
              <a:lnSpc>
                <a:spcPts val="7454"/>
              </a:lnSpc>
              <a:buFont typeface="Arial"/>
              <a:buChar char="•"/>
            </a:pPr>
            <a:r>
              <a:rPr lang="en-US" sz="34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Independencia: los microservicios funcionan de forma independiente entre si</a:t>
            </a:r>
          </a:p>
          <a:p>
            <a:pPr marL="734059" lvl="1" indent="-367030" algn="l">
              <a:lnSpc>
                <a:spcPts val="7241"/>
              </a:lnSpc>
              <a:buFont typeface="Arial"/>
              <a:buChar char="•"/>
            </a:pPr>
            <a:r>
              <a:rPr lang="en-US" sz="33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Acoplamiento débil: los microservicios se acoplan por medio de interfaces bien diseñadas que ayudan a evitar el contacto directo</a:t>
            </a:r>
          </a:p>
          <a:p>
            <a:pPr marL="755649" lvl="1" indent="-377824" algn="l">
              <a:lnSpc>
                <a:spcPts val="7454"/>
              </a:lnSpc>
              <a:buFont typeface="Arial"/>
              <a:buChar char="•"/>
            </a:pPr>
            <a:r>
              <a:rPr lang="en-US" sz="34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Tecnología heterogénea: se utilizan varia tecnologías</a:t>
            </a:r>
          </a:p>
          <a:p>
            <a:pPr marL="755649" lvl="1" indent="-377824" algn="l">
              <a:lnSpc>
                <a:spcPts val="7454"/>
              </a:lnSpc>
              <a:buFont typeface="Arial"/>
              <a:buChar char="•"/>
            </a:pPr>
            <a:r>
              <a:rPr lang="en-US" sz="34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Escalabilidad granular: la escalabilidad de estos es bastante amplia</a:t>
            </a:r>
          </a:p>
          <a:p>
            <a:pPr marL="755649" lvl="1" indent="-377824" algn="l">
              <a:lnSpc>
                <a:spcPts val="7454"/>
              </a:lnSpc>
              <a:buFont typeface="Arial"/>
              <a:buChar char="•"/>
            </a:pPr>
            <a:r>
              <a:rPr lang="en-US" sz="3499">
                <a:solidFill>
                  <a:srgbClr val="223022"/>
                </a:solidFill>
                <a:latin typeface="Klein"/>
                <a:ea typeface="Klein"/>
                <a:cs typeface="Klein"/>
                <a:sym typeface="Klein"/>
              </a:rPr>
              <a:t>Organización en torno a capacidades empresariales: estos pueden acoplarse fácilmente a casi cualquier sistema de negocios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C6671B85-CE7D-DE1D-E2DE-02254B1BC6DC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31" t="-92424" b="-9764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B655188-225C-0AC1-4D1B-288F9C581CE0}"/>
              </a:ext>
            </a:extLst>
          </p:cNvPr>
          <p:cNvSpPr txBox="1"/>
          <p:nvPr/>
        </p:nvSpPr>
        <p:spPr>
          <a:xfrm>
            <a:off x="1828800" y="3695700"/>
            <a:ext cx="11811000" cy="3929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30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Orquestación:</a:t>
            </a:r>
            <a:r>
              <a:rPr lang="es-CO" sz="30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Kubernetes, Docker Swarm</a:t>
            </a:r>
          </a:p>
          <a:p>
            <a:pPr lvl="0">
              <a:lnSpc>
                <a:spcPct val="107000"/>
              </a:lnSpc>
            </a:pPr>
            <a:endParaRPr lang="es-CO" sz="3000" dirty="0">
              <a:effectLst/>
              <a:latin typeface="Klei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30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Comunicación:</a:t>
            </a:r>
            <a:r>
              <a:rPr lang="es-CO" sz="30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API Gateway, Kafka</a:t>
            </a:r>
          </a:p>
          <a:p>
            <a:pPr lvl="0">
              <a:lnSpc>
                <a:spcPct val="107000"/>
              </a:lnSpc>
            </a:pPr>
            <a:endParaRPr lang="es-CO" sz="3000" dirty="0">
              <a:effectLst/>
              <a:latin typeface="Klei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30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Base de Datos:</a:t>
            </a:r>
            <a:r>
              <a:rPr lang="es-CO" sz="30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MongoDB, Cassandra, PostgreSQL</a:t>
            </a:r>
          </a:p>
          <a:p>
            <a:pPr lvl="0">
              <a:lnSpc>
                <a:spcPct val="107000"/>
              </a:lnSpc>
            </a:pPr>
            <a:endParaRPr lang="es-CO" sz="3000" dirty="0">
              <a:effectLst/>
              <a:latin typeface="Klei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CO" sz="30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Lenguajes:</a:t>
            </a:r>
            <a:r>
              <a:rPr lang="es-CO" sz="30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Java, Go, Node.js, Python</a:t>
            </a:r>
          </a:p>
          <a:p>
            <a:endParaRPr lang="es-CO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AF6817-574B-2EAF-0788-0DBFE6097AAA}"/>
              </a:ext>
            </a:extLst>
          </p:cNvPr>
          <p:cNvSpPr txBox="1"/>
          <p:nvPr/>
        </p:nvSpPr>
        <p:spPr>
          <a:xfrm>
            <a:off x="1223657" y="1271974"/>
            <a:ext cx="17064343" cy="929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20"/>
              </a:lnSpc>
            </a:pPr>
            <a:r>
              <a:rPr lang="es-CO" sz="5800" dirty="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Herramientas</a:t>
            </a:r>
            <a:r>
              <a:rPr lang="en-US" sz="5800" dirty="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 y </a:t>
            </a:r>
            <a:r>
              <a:rPr lang="es-CO" sz="5800" dirty="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tecnologías</a:t>
            </a:r>
          </a:p>
        </p:txBody>
      </p:sp>
    </p:spTree>
    <p:extLst>
      <p:ext uri="{BB962C8B-B14F-4D97-AF65-F5344CB8AC3E}">
        <p14:creationId xmlns:p14="http://schemas.microsoft.com/office/powerpoint/2010/main" val="14938505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D9FCA73-574A-3850-A816-E233F16576C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31" t="-92424" b="-9764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25477B-1DDF-85E1-7A13-56EC6F9EFA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23657" y="1271974"/>
            <a:ext cx="17064343" cy="929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20"/>
              </a:lnSpc>
            </a:pPr>
            <a:r>
              <a:rPr lang="es-CO" sz="5800" dirty="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Ventajas y desventajas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38C4C14-1989-C2F9-BA88-76870E3F9229}"/>
              </a:ext>
            </a:extLst>
          </p:cNvPr>
          <p:cNvSpPr txBox="1"/>
          <p:nvPr/>
        </p:nvSpPr>
        <p:spPr>
          <a:xfrm>
            <a:off x="1299857" y="2434341"/>
            <a:ext cx="5634343" cy="2659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30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Ventajas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20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Modularidad:</a:t>
            </a:r>
            <a:r>
              <a:rPr lang="es-CO" sz="20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20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Escalabilidad:</a:t>
            </a:r>
            <a:r>
              <a:rPr lang="es-CO" sz="20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20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Versatilidad: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20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Rapidez de actuación:</a:t>
            </a:r>
            <a:r>
              <a:rPr lang="es-CO" sz="20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20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Mantenimiento simple y barato:</a:t>
            </a:r>
            <a:r>
              <a:rPr lang="es-CO" sz="20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20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Agilidad:</a:t>
            </a:r>
            <a:r>
              <a:rPr lang="es-CO" sz="20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CO" sz="2000" dirty="0">
              <a:latin typeface="Klein" panose="020B060402020202020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A0CA79A-10DB-0248-6CE6-F36112202DB3}"/>
              </a:ext>
            </a:extLst>
          </p:cNvPr>
          <p:cNvSpPr txBox="1"/>
          <p:nvPr/>
        </p:nvSpPr>
        <p:spPr>
          <a:xfrm>
            <a:off x="1223657" y="5981700"/>
            <a:ext cx="6091543" cy="2758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30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Desventajas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18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Alto consumo de memoria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18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Inversión de tiempo inicial:</a:t>
            </a:r>
            <a:r>
              <a:rPr lang="es-CO" sz="18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18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Complejidad en la gestión:</a:t>
            </a:r>
            <a:r>
              <a:rPr lang="es-CO" sz="18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18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Perfil de desarrollador: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18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No uniformidad:</a:t>
            </a:r>
            <a:r>
              <a:rPr lang="es-CO" sz="18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18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Dificultad en la realización de pruebas:</a:t>
            </a:r>
            <a:r>
              <a:rPr lang="es-CO" sz="1800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CO" sz="1800" b="1" dirty="0">
                <a:effectLst/>
                <a:latin typeface="Kle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Coste de implantación alto:</a:t>
            </a:r>
            <a:endParaRPr lang="es-CO" dirty="0">
              <a:latin typeface="Klein" panose="020B0604020202020204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F34F1A9-A5DC-090D-4FEB-89677D9935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41" b="95604" l="0" r="95683">
                        <a14:foregroundMark x1="12230" y1="71429" x2="4676" y2="62637"/>
                        <a14:foregroundMark x1="4676" y1="62637" x2="0" y2="60440"/>
                        <a14:foregroundMark x1="17266" y1="13736" x2="26619" y2="10440"/>
                        <a14:foregroundMark x1="26619" y1="10440" x2="43525" y2="11538"/>
                        <a14:foregroundMark x1="43525" y1="11538" x2="65108" y2="8242"/>
                        <a14:foregroundMark x1="65108" y1="8242" x2="82734" y2="12637"/>
                        <a14:foregroundMark x1="82734" y1="12637" x2="82734" y2="62088"/>
                        <a14:foregroundMark x1="82734" y1="62088" x2="66547" y2="63736"/>
                        <a14:foregroundMark x1="66547" y1="63736" x2="86691" y2="65385"/>
                        <a14:foregroundMark x1="86691" y1="65385" x2="93885" y2="64835"/>
                        <a14:foregroundMark x1="93885" y1="64835" x2="96043" y2="54945"/>
                        <a14:foregroundMark x1="96043" y1="54945" x2="83094" y2="15934"/>
                        <a14:foregroundMark x1="83094" y1="15934" x2="76978" y2="30769"/>
                        <a14:foregroundMark x1="76978" y1="30769" x2="76259" y2="40659"/>
                        <a14:foregroundMark x1="76259" y1="40659" x2="67986" y2="60440"/>
                        <a14:foregroundMark x1="33094" y1="95055" x2="44245" y2="96154"/>
                        <a14:foregroundMark x1="44245" y1="96154" x2="59353" y2="95055"/>
                        <a14:foregroundMark x1="59353" y1="95055" x2="67266" y2="956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3473690"/>
            <a:ext cx="6777343" cy="443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83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s-CO" dirty="0">
              <a:latin typeface="Klein" panose="020B0604020202020204" charset="0"/>
            </a:endParaRPr>
          </a:p>
        </p:txBody>
      </p:sp>
      <p:sp>
        <p:nvSpPr>
          <p:cNvPr id="3" name="Freeform 3"/>
          <p:cNvSpPr/>
          <p:nvPr/>
        </p:nvSpPr>
        <p:spPr>
          <a:xfrm rot="9303486">
            <a:off x="3480939" y="829730"/>
            <a:ext cx="11326122" cy="10901393"/>
          </a:xfrm>
          <a:custGeom>
            <a:avLst/>
            <a:gdLst/>
            <a:ahLst/>
            <a:cxnLst/>
            <a:rect l="l" t="t" r="r" b="b"/>
            <a:pathLst>
              <a:path w="11326122" h="10901393">
                <a:moveTo>
                  <a:pt x="0" y="0"/>
                </a:moveTo>
                <a:lnTo>
                  <a:pt x="11326122" y="0"/>
                </a:lnTo>
                <a:lnTo>
                  <a:pt x="11326122" y="10901392"/>
                </a:lnTo>
                <a:lnTo>
                  <a:pt x="0" y="109013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4" name="Group 4"/>
          <p:cNvGrpSpPr/>
          <p:nvPr/>
        </p:nvGrpSpPr>
        <p:grpSpPr>
          <a:xfrm>
            <a:off x="2220948" y="5932553"/>
            <a:ext cx="14306731" cy="3034583"/>
            <a:chOff x="0" y="0"/>
            <a:chExt cx="3768028" cy="1321029"/>
          </a:xfrm>
        </p:grpSpPr>
        <p:sp>
          <p:nvSpPr>
            <p:cNvPr id="5" name="Freeform 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3768028" cy="1321029"/>
            </a:xfrm>
            <a:custGeom>
              <a:avLst/>
              <a:gdLst/>
              <a:ahLst/>
              <a:cxnLst/>
              <a:rect l="l" t="t" r="r" b="b"/>
              <a:pathLst>
                <a:path w="3768028" h="1321029">
                  <a:moveTo>
                    <a:pt x="0" y="0"/>
                  </a:moveTo>
                  <a:lnTo>
                    <a:pt x="3768028" y="0"/>
                  </a:lnTo>
                  <a:lnTo>
                    <a:pt x="3768028" y="1321029"/>
                  </a:lnTo>
                  <a:lnTo>
                    <a:pt x="0" y="1321029"/>
                  </a:lnTo>
                  <a:close/>
                </a:path>
              </a:pathLst>
            </a:custGeom>
            <a:solidFill>
              <a:srgbClr val="86B696"/>
            </a:solidFill>
          </p:spPr>
          <p:txBody>
            <a:bodyPr/>
            <a:lstStyle/>
            <a:p>
              <a:endParaRPr lang="es-CO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768028" cy="13591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281426" y="1947206"/>
            <a:ext cx="15268665" cy="1158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s-CO" sz="7200" dirty="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Introducción de proyecto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70941" y="6402602"/>
            <a:ext cx="13956738" cy="1976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79"/>
              </a:lnSpc>
            </a:pPr>
            <a:r>
              <a:rPr lang="es-CO" sz="3699" dirty="0">
                <a:solidFill>
                  <a:srgbClr val="FFFFFF"/>
                </a:solidFill>
                <a:latin typeface="Klein"/>
                <a:ea typeface="Klein"/>
                <a:cs typeface="Klein"/>
                <a:sym typeface="Klein"/>
              </a:rPr>
              <a:t>Mi Proyecto se llama organized </a:t>
            </a:r>
            <a:r>
              <a:rPr lang="es-CO" sz="3699" dirty="0" err="1">
                <a:solidFill>
                  <a:srgbClr val="FFFFFF"/>
                </a:solidFill>
                <a:latin typeface="Klein"/>
                <a:ea typeface="Klein"/>
                <a:cs typeface="Klein"/>
                <a:sym typeface="Klein"/>
              </a:rPr>
              <a:t>tasks</a:t>
            </a:r>
            <a:br>
              <a:rPr lang="es-CO" sz="3699" dirty="0">
                <a:solidFill>
                  <a:srgbClr val="FFFFFF"/>
                </a:solidFill>
                <a:latin typeface="Klein"/>
                <a:ea typeface="Klein"/>
                <a:cs typeface="Klein"/>
                <a:sym typeface="Klein"/>
              </a:rPr>
            </a:br>
            <a:r>
              <a:rPr lang="es-CO" sz="3699" dirty="0">
                <a:solidFill>
                  <a:srgbClr val="FFFFFF"/>
                </a:solidFill>
                <a:latin typeface="Klein"/>
                <a:ea typeface="Klein"/>
                <a:cs typeface="Klein"/>
                <a:sym typeface="Klein"/>
              </a:rPr>
              <a:t>el Proyecto contara con 5 microservicios conectados a una interfaz de control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698C4C8-BC50-F354-1807-3DE4683547A5}"/>
              </a:ext>
            </a:extLst>
          </p:cNvPr>
          <p:cNvSpPr txBox="1"/>
          <p:nvPr/>
        </p:nvSpPr>
        <p:spPr>
          <a:xfrm>
            <a:off x="2171173" y="3186462"/>
            <a:ext cx="141150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dirty="0">
                <a:latin typeface="Klein" panose="020B0604020202020204" charset="0"/>
              </a:rPr>
              <a:t>El propósito de este proyecto es el de crear una herramienta que facilite la gestión de tarea por medio de tarjetas que señalen las tareas que se asignen que se terminaron y que están en progreso , todo esto en un espacio de trabajo para que los equipos de trabajo puedan gestionar sus tareas </a:t>
            </a:r>
            <a:endParaRPr lang="es-CO" sz="3000" dirty="0">
              <a:latin typeface="Klein" panose="020B0604020202020204" charset="0"/>
            </a:endParaRPr>
          </a:p>
          <a:p>
            <a:endParaRPr lang="es-CO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3" name="Freeform 3"/>
          <p:cNvSpPr/>
          <p:nvPr/>
        </p:nvSpPr>
        <p:spPr>
          <a:xfrm rot="-4269215">
            <a:off x="15440127" y="-942958"/>
            <a:ext cx="2686721" cy="3993775"/>
          </a:xfrm>
          <a:custGeom>
            <a:avLst/>
            <a:gdLst/>
            <a:ahLst/>
            <a:cxnLst/>
            <a:rect l="l" t="t" r="r" b="b"/>
            <a:pathLst>
              <a:path w="2686721" h="3993775">
                <a:moveTo>
                  <a:pt x="0" y="0"/>
                </a:moveTo>
                <a:lnTo>
                  <a:pt x="2686722" y="0"/>
                </a:lnTo>
                <a:lnTo>
                  <a:pt x="2686722" y="3993776"/>
                </a:lnTo>
                <a:lnTo>
                  <a:pt x="0" y="3993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/>
          <p:cNvSpPr/>
          <p:nvPr/>
        </p:nvSpPr>
        <p:spPr>
          <a:xfrm rot="-1313144">
            <a:off x="-1465275" y="8376753"/>
            <a:ext cx="4987950" cy="3500634"/>
          </a:xfrm>
          <a:custGeom>
            <a:avLst/>
            <a:gdLst/>
            <a:ahLst/>
            <a:cxnLst/>
            <a:rect l="l" t="t" r="r" b="b"/>
            <a:pathLst>
              <a:path w="4987950" h="3500634">
                <a:moveTo>
                  <a:pt x="0" y="0"/>
                </a:moveTo>
                <a:lnTo>
                  <a:pt x="4987950" y="0"/>
                </a:lnTo>
                <a:lnTo>
                  <a:pt x="4987950" y="3500634"/>
                </a:lnTo>
                <a:lnTo>
                  <a:pt x="0" y="35006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5" name="Group 5"/>
          <p:cNvGrpSpPr>
            <a:grpSpLocks noGrp="1" noUngrp="1" noRot="1" noMove="1" noResize="1"/>
          </p:cNvGrpSpPr>
          <p:nvPr/>
        </p:nvGrpSpPr>
        <p:grpSpPr>
          <a:xfrm>
            <a:off x="1130933" y="1883881"/>
            <a:ext cx="3715781" cy="2720695"/>
            <a:chOff x="0" y="0"/>
            <a:chExt cx="1289540" cy="1321029"/>
          </a:xfrm>
        </p:grpSpPr>
        <p:sp>
          <p:nvSpPr>
            <p:cNvPr id="6" name="Freeform 6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289540" cy="1321029"/>
            </a:xfrm>
            <a:custGeom>
              <a:avLst/>
              <a:gdLst/>
              <a:ahLst/>
              <a:cxnLst/>
              <a:rect l="l" t="t" r="r" b="b"/>
              <a:pathLst>
                <a:path w="1289540" h="1321029">
                  <a:moveTo>
                    <a:pt x="0" y="0"/>
                  </a:moveTo>
                  <a:lnTo>
                    <a:pt x="1289540" y="0"/>
                  </a:lnTo>
                  <a:lnTo>
                    <a:pt x="1289540" y="1321029"/>
                  </a:lnTo>
                  <a:lnTo>
                    <a:pt x="0" y="1321029"/>
                  </a:lnTo>
                  <a:close/>
                </a:path>
              </a:pathLst>
            </a:custGeom>
            <a:solidFill>
              <a:srgbClr val="86B696"/>
            </a:solidFill>
          </p:spPr>
          <p:txBody>
            <a:bodyPr/>
            <a:lstStyle/>
            <a:p>
              <a:endParaRPr lang="es-CO" dirty="0"/>
            </a:p>
          </p:txBody>
        </p:sp>
        <p:sp>
          <p:nvSpPr>
            <p:cNvPr id="7" name="TextBox 7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1289540" cy="13591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95400" y="227414"/>
            <a:ext cx="15268665" cy="1158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</a:pPr>
            <a:r>
              <a:rPr lang="es-CO" sz="7200" dirty="0">
                <a:solidFill>
                  <a:srgbClr val="3D593D"/>
                </a:solidFill>
                <a:latin typeface="Lazydog"/>
                <a:ea typeface="Lazydog"/>
                <a:cs typeface="Lazydog"/>
                <a:sym typeface="Lazydog"/>
              </a:rPr>
              <a:t>microservicios:</a:t>
            </a:r>
          </a:p>
        </p:txBody>
      </p:sp>
      <p:sp>
        <p:nvSpPr>
          <p:cNvPr id="15" name="TextBox 1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433082" y="1856961"/>
            <a:ext cx="3007213" cy="716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824"/>
              </a:lnSpc>
            </a:pPr>
            <a:r>
              <a:rPr lang="es-CO" sz="2400" dirty="0">
                <a:solidFill>
                  <a:schemeClr val="bg1"/>
                </a:solidFill>
                <a:latin typeface="Lazydog"/>
                <a:ea typeface="Lazydog"/>
                <a:cs typeface="Lazydog"/>
                <a:sym typeface="Lazydog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Iniciar sesión</a:t>
            </a:r>
            <a:endParaRPr lang="es-CO" sz="2400" dirty="0">
              <a:solidFill>
                <a:schemeClr val="bg1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17" name="TextBox 1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66388" y="2791567"/>
            <a:ext cx="3007213" cy="1356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s-CO" sz="1500" dirty="0">
                <a:solidFill>
                  <a:srgbClr val="FFFFFF"/>
                </a:solidFill>
                <a:latin typeface="Klein"/>
                <a:ea typeface="Klein"/>
                <a:cs typeface="Klein"/>
                <a:sym typeface="Klein"/>
              </a:rPr>
              <a:t>Este micro servicio se encargará de realizar el proceso de acceder a la cuenta de un usuario registrado</a:t>
            </a:r>
          </a:p>
        </p:txBody>
      </p:sp>
      <p:grpSp>
        <p:nvGrpSpPr>
          <p:cNvPr id="31" name="Group 5">
            <a:extLst>
              <a:ext uri="{FF2B5EF4-FFF2-40B4-BE49-F238E27FC236}">
                <a16:creationId xmlns:a16="http://schemas.microsoft.com/office/drawing/2014/main" id="{E18EC5FA-3CA5-5B23-CCC2-FDB1A503E5E4}"/>
              </a:ext>
            </a:extLst>
          </p:cNvPr>
          <p:cNvGrpSpPr>
            <a:grpSpLocks/>
          </p:cNvGrpSpPr>
          <p:nvPr/>
        </p:nvGrpSpPr>
        <p:grpSpPr>
          <a:xfrm>
            <a:off x="4023084" y="5765460"/>
            <a:ext cx="3715781" cy="2720696"/>
            <a:chOff x="0" y="0"/>
            <a:chExt cx="1289540" cy="1321029"/>
          </a:xfrm>
        </p:grpSpPr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56F71859-8B23-4B38-27EE-C9B94B9925A1}"/>
                </a:ext>
              </a:extLst>
            </p:cNvPr>
            <p:cNvSpPr>
              <a:spLocks/>
            </p:cNvSpPr>
            <p:nvPr/>
          </p:nvSpPr>
          <p:spPr>
            <a:xfrm>
              <a:off x="0" y="0"/>
              <a:ext cx="1289540" cy="1321029"/>
            </a:xfrm>
            <a:custGeom>
              <a:avLst/>
              <a:gdLst/>
              <a:ahLst/>
              <a:cxnLst/>
              <a:rect l="l" t="t" r="r" b="b"/>
              <a:pathLst>
                <a:path w="1289540" h="1321029">
                  <a:moveTo>
                    <a:pt x="0" y="0"/>
                  </a:moveTo>
                  <a:lnTo>
                    <a:pt x="1289540" y="0"/>
                  </a:lnTo>
                  <a:lnTo>
                    <a:pt x="1289540" y="1321029"/>
                  </a:lnTo>
                  <a:lnTo>
                    <a:pt x="0" y="1321029"/>
                  </a:lnTo>
                  <a:close/>
                </a:path>
              </a:pathLst>
            </a:custGeom>
            <a:solidFill>
              <a:srgbClr val="86B696"/>
            </a:solidFill>
          </p:spPr>
          <p:txBody>
            <a:bodyPr/>
            <a:lstStyle/>
            <a:p>
              <a:endParaRPr lang="es-CO" dirty="0"/>
            </a:p>
          </p:txBody>
        </p:sp>
        <p:sp>
          <p:nvSpPr>
            <p:cNvPr id="33" name="TextBox 7">
              <a:extLst>
                <a:ext uri="{FF2B5EF4-FFF2-40B4-BE49-F238E27FC236}">
                  <a16:creationId xmlns:a16="http://schemas.microsoft.com/office/drawing/2014/main" id="{A93E6EA0-9197-FDDD-7198-988990F8F684}"/>
                </a:ext>
              </a:extLst>
            </p:cNvPr>
            <p:cNvSpPr txBox="1">
              <a:spLocks/>
            </p:cNvSpPr>
            <p:nvPr/>
          </p:nvSpPr>
          <p:spPr>
            <a:xfrm>
              <a:off x="0" y="-38100"/>
              <a:ext cx="1289540" cy="13591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4" name="TextBox 15">
            <a:extLst>
              <a:ext uri="{FF2B5EF4-FFF2-40B4-BE49-F238E27FC236}">
                <a16:creationId xmlns:a16="http://schemas.microsoft.com/office/drawing/2014/main" id="{23A75229-A2B7-13F1-6183-A74570290E96}"/>
              </a:ext>
            </a:extLst>
          </p:cNvPr>
          <p:cNvSpPr txBox="1">
            <a:spLocks/>
          </p:cNvSpPr>
          <p:nvPr/>
        </p:nvSpPr>
        <p:spPr>
          <a:xfrm>
            <a:off x="4023084" y="5799240"/>
            <a:ext cx="3764420" cy="71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24"/>
              </a:lnSpc>
            </a:pPr>
            <a:r>
              <a:rPr lang="es-CO" sz="2400" dirty="0">
                <a:solidFill>
                  <a:schemeClr val="bg1"/>
                </a:solidFill>
                <a:latin typeface="Lazydog"/>
                <a:ea typeface="Lazydog"/>
                <a:cs typeface="Lazydog"/>
                <a:sym typeface="Lazydog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Compartir espacios</a:t>
            </a:r>
            <a:endParaRPr lang="es-CO" sz="2400" dirty="0">
              <a:solidFill>
                <a:schemeClr val="bg1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35" name="TextBox 17">
            <a:extLst>
              <a:ext uri="{FF2B5EF4-FFF2-40B4-BE49-F238E27FC236}">
                <a16:creationId xmlns:a16="http://schemas.microsoft.com/office/drawing/2014/main" id="{DD7907D4-4433-1C05-F741-D2571956E217}"/>
              </a:ext>
            </a:extLst>
          </p:cNvPr>
          <p:cNvSpPr txBox="1">
            <a:spLocks/>
          </p:cNvSpPr>
          <p:nvPr/>
        </p:nvSpPr>
        <p:spPr>
          <a:xfrm>
            <a:off x="4535075" y="6658928"/>
            <a:ext cx="2628900" cy="1356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s-CO" sz="1500" dirty="0">
                <a:solidFill>
                  <a:srgbClr val="FFFFFF"/>
                </a:solidFill>
                <a:latin typeface="Klein"/>
                <a:ea typeface="Klein"/>
                <a:cs typeface="Klein"/>
                <a:sym typeface="Klein"/>
              </a:rPr>
              <a:t>Esta función sirve para que múltiples usuarios puedan trabajar un mismo espacio de trabajo</a:t>
            </a:r>
          </a:p>
        </p:txBody>
      </p:sp>
      <p:grpSp>
        <p:nvGrpSpPr>
          <p:cNvPr id="36" name="Group 5">
            <a:extLst>
              <a:ext uri="{FF2B5EF4-FFF2-40B4-BE49-F238E27FC236}">
                <a16:creationId xmlns:a16="http://schemas.microsoft.com/office/drawing/2014/main" id="{C31A49B4-31A1-902F-6C05-EB34F4D66A2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478726" y="1856961"/>
            <a:ext cx="3715781" cy="2720695"/>
            <a:chOff x="0" y="0"/>
            <a:chExt cx="1289540" cy="1321029"/>
          </a:xfrm>
        </p:grpSpPr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B68046CA-1D3C-8844-2317-EB65405E715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289540" cy="1321029"/>
            </a:xfrm>
            <a:custGeom>
              <a:avLst/>
              <a:gdLst/>
              <a:ahLst/>
              <a:cxnLst/>
              <a:rect l="l" t="t" r="r" b="b"/>
              <a:pathLst>
                <a:path w="1289540" h="1321029">
                  <a:moveTo>
                    <a:pt x="0" y="0"/>
                  </a:moveTo>
                  <a:lnTo>
                    <a:pt x="1289540" y="0"/>
                  </a:lnTo>
                  <a:lnTo>
                    <a:pt x="1289540" y="1321029"/>
                  </a:lnTo>
                  <a:lnTo>
                    <a:pt x="0" y="1321029"/>
                  </a:lnTo>
                  <a:close/>
                </a:path>
              </a:pathLst>
            </a:custGeom>
            <a:solidFill>
              <a:srgbClr val="86B69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38" name="TextBox 7">
              <a:extLst>
                <a:ext uri="{FF2B5EF4-FFF2-40B4-BE49-F238E27FC236}">
                  <a16:creationId xmlns:a16="http://schemas.microsoft.com/office/drawing/2014/main" id="{CB98E202-3E67-4F33-66D0-FA2D562FAF0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1289540" cy="13591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9" name="TextBox 15">
            <a:extLst>
              <a:ext uri="{FF2B5EF4-FFF2-40B4-BE49-F238E27FC236}">
                <a16:creationId xmlns:a16="http://schemas.microsoft.com/office/drawing/2014/main" id="{9EF2A2C2-A707-D259-7486-9113CAD08C8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386083" y="1790588"/>
            <a:ext cx="3764420" cy="71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24"/>
              </a:lnSpc>
            </a:pPr>
            <a:r>
              <a:rPr lang="es-CO" sz="2400" dirty="0">
                <a:solidFill>
                  <a:schemeClr val="bg1"/>
                </a:solidFill>
                <a:latin typeface="Lazydog"/>
                <a:ea typeface="Lazydog"/>
                <a:cs typeface="Lazydog"/>
                <a:sym typeface="Lazydog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registro</a:t>
            </a:r>
            <a:endParaRPr lang="es-CO" sz="2400" dirty="0">
              <a:solidFill>
                <a:schemeClr val="bg1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40" name="TextBox 17">
            <a:extLst>
              <a:ext uri="{FF2B5EF4-FFF2-40B4-BE49-F238E27FC236}">
                <a16:creationId xmlns:a16="http://schemas.microsoft.com/office/drawing/2014/main" id="{AF350CB0-8824-0068-0B0A-54769466316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059404" y="2725844"/>
            <a:ext cx="2628900" cy="13561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s-CO" sz="1500" dirty="0">
                <a:solidFill>
                  <a:srgbClr val="FFFFFF"/>
                </a:solidFill>
                <a:latin typeface="Klein"/>
                <a:ea typeface="Klein"/>
                <a:cs typeface="Klein"/>
                <a:sym typeface="Klein"/>
              </a:rPr>
              <a:t>Este micro servicio se encargará de realizar el proceso de inscripción en el aplicativo</a:t>
            </a:r>
          </a:p>
        </p:txBody>
      </p:sp>
      <p:grpSp>
        <p:nvGrpSpPr>
          <p:cNvPr id="41" name="Group 5">
            <a:extLst>
              <a:ext uri="{FF2B5EF4-FFF2-40B4-BE49-F238E27FC236}">
                <a16:creationId xmlns:a16="http://schemas.microsoft.com/office/drawing/2014/main" id="{CE8BCA90-F82B-B4E3-D1A8-38DA06D0160E}"/>
              </a:ext>
            </a:extLst>
          </p:cNvPr>
          <p:cNvGrpSpPr>
            <a:grpSpLocks/>
          </p:cNvGrpSpPr>
          <p:nvPr/>
        </p:nvGrpSpPr>
        <p:grpSpPr>
          <a:xfrm>
            <a:off x="9349241" y="5773691"/>
            <a:ext cx="3718623" cy="2773941"/>
            <a:chOff x="0" y="0"/>
            <a:chExt cx="1289540" cy="1321029"/>
          </a:xfrm>
        </p:grpSpPr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2F9FF80A-3E2A-E331-C3FC-4F121A90D906}"/>
                </a:ext>
              </a:extLst>
            </p:cNvPr>
            <p:cNvSpPr>
              <a:spLocks/>
            </p:cNvSpPr>
            <p:nvPr/>
          </p:nvSpPr>
          <p:spPr>
            <a:xfrm>
              <a:off x="0" y="0"/>
              <a:ext cx="1289540" cy="1321029"/>
            </a:xfrm>
            <a:custGeom>
              <a:avLst/>
              <a:gdLst/>
              <a:ahLst/>
              <a:cxnLst/>
              <a:rect l="l" t="t" r="r" b="b"/>
              <a:pathLst>
                <a:path w="1289540" h="1321029">
                  <a:moveTo>
                    <a:pt x="0" y="0"/>
                  </a:moveTo>
                  <a:lnTo>
                    <a:pt x="1289540" y="0"/>
                  </a:lnTo>
                  <a:lnTo>
                    <a:pt x="1289540" y="1321029"/>
                  </a:lnTo>
                  <a:lnTo>
                    <a:pt x="0" y="1321029"/>
                  </a:lnTo>
                  <a:close/>
                </a:path>
              </a:pathLst>
            </a:custGeom>
            <a:solidFill>
              <a:srgbClr val="86B69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3" name="TextBox 7">
              <a:extLst>
                <a:ext uri="{FF2B5EF4-FFF2-40B4-BE49-F238E27FC236}">
                  <a16:creationId xmlns:a16="http://schemas.microsoft.com/office/drawing/2014/main" id="{7528592F-74EC-0B9E-9BD4-C4C062FFBE07}"/>
                </a:ext>
              </a:extLst>
            </p:cNvPr>
            <p:cNvSpPr txBox="1">
              <a:spLocks/>
            </p:cNvSpPr>
            <p:nvPr/>
          </p:nvSpPr>
          <p:spPr>
            <a:xfrm>
              <a:off x="0" y="-38100"/>
              <a:ext cx="1289540" cy="13591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4" name="TextBox 15">
            <a:extLst>
              <a:ext uri="{FF2B5EF4-FFF2-40B4-BE49-F238E27FC236}">
                <a16:creationId xmlns:a16="http://schemas.microsoft.com/office/drawing/2014/main" id="{1FC9C1C4-62AA-927E-087A-12D74488F795}"/>
              </a:ext>
            </a:extLst>
          </p:cNvPr>
          <p:cNvSpPr txBox="1">
            <a:spLocks/>
          </p:cNvSpPr>
          <p:nvPr/>
        </p:nvSpPr>
        <p:spPr>
          <a:xfrm>
            <a:off x="9253323" y="5775340"/>
            <a:ext cx="3764420" cy="71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24"/>
              </a:lnSpc>
            </a:pPr>
            <a:r>
              <a:rPr lang="en-US" sz="2400" dirty="0">
                <a:solidFill>
                  <a:schemeClr val="bg1"/>
                </a:solidFill>
                <a:latin typeface="Lazydog"/>
                <a:ea typeface="Lazydog"/>
                <a:cs typeface="Lazydog"/>
                <a:sym typeface="Lazydog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Validar </a:t>
            </a:r>
            <a:r>
              <a:rPr lang="es-CO" sz="2400" dirty="0">
                <a:solidFill>
                  <a:schemeClr val="bg1"/>
                </a:solidFill>
                <a:latin typeface="Lazydog"/>
                <a:ea typeface="Lazydog"/>
                <a:cs typeface="Lazydog"/>
                <a:sym typeface="Lazydog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tareas</a:t>
            </a:r>
            <a:endParaRPr lang="es-CO" sz="2400" dirty="0">
              <a:solidFill>
                <a:schemeClr val="bg1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45" name="TextBox 17">
            <a:extLst>
              <a:ext uri="{FF2B5EF4-FFF2-40B4-BE49-F238E27FC236}">
                <a16:creationId xmlns:a16="http://schemas.microsoft.com/office/drawing/2014/main" id="{049B4B1C-31C3-9908-7464-7E1F1168F53B}"/>
              </a:ext>
            </a:extLst>
          </p:cNvPr>
          <p:cNvSpPr txBox="1">
            <a:spLocks/>
          </p:cNvSpPr>
          <p:nvPr/>
        </p:nvSpPr>
        <p:spPr>
          <a:xfrm>
            <a:off x="9950005" y="6669714"/>
            <a:ext cx="2628900" cy="17023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s-CO" sz="1500" dirty="0">
                <a:solidFill>
                  <a:srgbClr val="FFFFFF"/>
                </a:solidFill>
                <a:latin typeface="Klein"/>
                <a:ea typeface="Klein"/>
                <a:cs typeface="Klein"/>
                <a:sym typeface="Klein"/>
              </a:rPr>
              <a:t>Esta función permitirá poner condiciones a las tareas, como la fecha de estraga y también permite modificarlas</a:t>
            </a:r>
          </a:p>
        </p:txBody>
      </p:sp>
      <p:grpSp>
        <p:nvGrpSpPr>
          <p:cNvPr id="46" name="Group 5">
            <a:extLst>
              <a:ext uri="{FF2B5EF4-FFF2-40B4-BE49-F238E27FC236}">
                <a16:creationId xmlns:a16="http://schemas.microsoft.com/office/drawing/2014/main" id="{5F32DF63-F422-EAC4-22F3-37521CBD412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1811000" y="1821095"/>
            <a:ext cx="3715781" cy="2799163"/>
            <a:chOff x="0" y="0"/>
            <a:chExt cx="1289540" cy="1321029"/>
          </a:xfrm>
        </p:grpSpPr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94BDE25B-E5E1-B8EF-A985-4ED1DE7E0BF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289540" cy="1321029"/>
            </a:xfrm>
            <a:custGeom>
              <a:avLst/>
              <a:gdLst/>
              <a:ahLst/>
              <a:cxnLst/>
              <a:rect l="l" t="t" r="r" b="b"/>
              <a:pathLst>
                <a:path w="1289540" h="1321029">
                  <a:moveTo>
                    <a:pt x="0" y="0"/>
                  </a:moveTo>
                  <a:lnTo>
                    <a:pt x="1289540" y="0"/>
                  </a:lnTo>
                  <a:lnTo>
                    <a:pt x="1289540" y="1321029"/>
                  </a:lnTo>
                  <a:lnTo>
                    <a:pt x="0" y="1321029"/>
                  </a:lnTo>
                  <a:close/>
                </a:path>
              </a:pathLst>
            </a:custGeom>
            <a:solidFill>
              <a:srgbClr val="86B696"/>
            </a:solidFill>
          </p:spPr>
          <p:txBody>
            <a:bodyPr/>
            <a:lstStyle/>
            <a:p>
              <a:endParaRPr lang="es-CO"/>
            </a:p>
          </p:txBody>
        </p:sp>
        <p:sp>
          <p:nvSpPr>
            <p:cNvPr id="48" name="TextBox 7">
              <a:extLst>
                <a:ext uri="{FF2B5EF4-FFF2-40B4-BE49-F238E27FC236}">
                  <a16:creationId xmlns:a16="http://schemas.microsoft.com/office/drawing/2014/main" id="{D5B6863D-3920-633B-5E1C-0DC24E6BCFB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1289540" cy="13591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9" name="TextBox 15">
            <a:extLst>
              <a:ext uri="{FF2B5EF4-FFF2-40B4-BE49-F238E27FC236}">
                <a16:creationId xmlns:a16="http://schemas.microsoft.com/office/drawing/2014/main" id="{0F9BCA0D-02F5-54D5-0A01-1AE99D8BC56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743635" y="1873983"/>
            <a:ext cx="3764420" cy="71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24"/>
              </a:lnSpc>
            </a:pPr>
            <a:r>
              <a:rPr lang="es-CO" sz="2400" dirty="0">
                <a:solidFill>
                  <a:schemeClr val="bg1"/>
                </a:solidFill>
                <a:latin typeface="Lazydog"/>
                <a:ea typeface="Lazydog"/>
                <a:cs typeface="Lazydog"/>
                <a:sym typeface="Lazydog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Espacio de trabajo</a:t>
            </a:r>
            <a:endParaRPr lang="es-CO" sz="2400" dirty="0">
              <a:solidFill>
                <a:schemeClr val="bg1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50" name="TextBox 17">
            <a:extLst>
              <a:ext uri="{FF2B5EF4-FFF2-40B4-BE49-F238E27FC236}">
                <a16:creationId xmlns:a16="http://schemas.microsoft.com/office/drawing/2014/main" id="{9F0EA927-9ECF-542E-68EC-A2439D02B01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2482083" y="2654099"/>
            <a:ext cx="2628900" cy="17023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s-CO" sz="1500" dirty="0">
                <a:solidFill>
                  <a:srgbClr val="FFFFFF"/>
                </a:solidFill>
                <a:latin typeface="Klein"/>
                <a:ea typeface="Klein"/>
                <a:cs typeface="Klein"/>
                <a:sym typeface="Klein"/>
              </a:rPr>
              <a:t>Este se encargará de crear los espacios de trabajo para que los usuarios puedan crear nuevas tareas para ordenar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1E66B060-4AA3-B741-41DA-E7955497AE7C}"/>
              </a:ext>
            </a:extLst>
          </p:cNvPr>
          <p:cNvSpPr txBox="1">
            <a:spLocks/>
          </p:cNvSpPr>
          <p:nvPr/>
        </p:nvSpPr>
        <p:spPr>
          <a:xfrm>
            <a:off x="2895600" y="9258300"/>
            <a:ext cx="11353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000" b="1" dirty="0">
                <a:solidFill>
                  <a:srgbClr val="00B050"/>
                </a:solidFill>
                <a:latin typeface="Klein" panose="020B0604020202020204" charset="0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Estructura general</a:t>
            </a:r>
            <a:endParaRPr lang="es-CO" sz="3000" b="1" dirty="0">
              <a:solidFill>
                <a:srgbClr val="00B050"/>
              </a:solidFill>
              <a:latin typeface="Klein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7D813A-8265-09F9-BFCF-1CB263565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074463F-F6B7-5144-47A3-86924426899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s-CO" dirty="0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78B840CA-561A-DABE-219A-3F8E9C5ECC4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6945466">
            <a:off x="16127295" y="7514486"/>
            <a:ext cx="2686721" cy="3993775"/>
          </a:xfrm>
          <a:custGeom>
            <a:avLst/>
            <a:gdLst/>
            <a:ahLst/>
            <a:cxnLst/>
            <a:rect l="l" t="t" r="r" b="b"/>
            <a:pathLst>
              <a:path w="2686721" h="3993775">
                <a:moveTo>
                  <a:pt x="0" y="0"/>
                </a:moveTo>
                <a:lnTo>
                  <a:pt x="2686722" y="0"/>
                </a:lnTo>
                <a:lnTo>
                  <a:pt x="2686722" y="3993775"/>
                </a:lnTo>
                <a:lnTo>
                  <a:pt x="0" y="39937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2C86E5F5-616E-D69F-2151-D71056AC140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0147575">
            <a:off x="-723117" y="8829099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654D4B6A-5CAA-2EE2-9FED-9BF0156848C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66122" y="2156664"/>
            <a:ext cx="7728614" cy="7441366"/>
            <a:chOff x="-18286" y="-1282988"/>
            <a:chExt cx="2035520" cy="195986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E14376E-F961-92B7-AE6F-88C4F15F22C4}"/>
                </a:ext>
              </a:extLst>
            </p:cNvPr>
            <p:cNvSpPr>
              <a:spLocks/>
            </p:cNvSpPr>
            <p:nvPr/>
          </p:nvSpPr>
          <p:spPr>
            <a:xfrm>
              <a:off x="-18286" y="-1282988"/>
              <a:ext cx="2017234" cy="676878"/>
            </a:xfrm>
            <a:custGeom>
              <a:avLst/>
              <a:gdLst/>
              <a:ahLst/>
              <a:cxnLst/>
              <a:rect l="l" t="t" r="r" b="b"/>
              <a:pathLst>
                <a:path w="2017234" h="676878">
                  <a:moveTo>
                    <a:pt x="0" y="0"/>
                  </a:moveTo>
                  <a:lnTo>
                    <a:pt x="2017234" y="0"/>
                  </a:lnTo>
                  <a:lnTo>
                    <a:pt x="2017234" y="676878"/>
                  </a:lnTo>
                  <a:lnTo>
                    <a:pt x="0" y="676878"/>
                  </a:lnTo>
                  <a:close/>
                </a:path>
              </a:pathLst>
            </a:custGeom>
            <a:solidFill>
              <a:srgbClr val="DFECE0"/>
            </a:solidFill>
          </p:spPr>
          <p:txBody>
            <a:bodyPr/>
            <a:lstStyle/>
            <a:p>
              <a:endParaRPr lang="es-CO" dirty="0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A03D654B-AFA4-B7A0-A4F2-C9A988F5CBF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2017234" cy="714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5861EBF6-D127-0D58-9EAB-509947A37A5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28701" y="885825"/>
            <a:ext cx="6534028" cy="24536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80"/>
              </a:lnSpc>
            </a:pPr>
            <a:r>
              <a:rPr lang="es-CO" sz="7200" dirty="0">
                <a:solidFill>
                  <a:srgbClr val="00B050"/>
                </a:solidFill>
                <a:latin typeface="Lazydog"/>
                <a:ea typeface="Lazydog"/>
                <a:cs typeface="Lazydog"/>
                <a:sym typeface="Lazydog"/>
              </a:rPr>
              <a:t>Iniciar sesión</a:t>
            </a:r>
          </a:p>
          <a:p>
            <a:pPr algn="l">
              <a:lnSpc>
                <a:spcPts val="10080"/>
              </a:lnSpc>
            </a:pPr>
            <a:endParaRPr lang="en-US" sz="7200" dirty="0">
              <a:solidFill>
                <a:srgbClr val="3D593D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9A90E5CB-E3D5-8BCC-6FCA-CB65DD50AEF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0147575">
            <a:off x="13906889" y="-2057400"/>
            <a:ext cx="5863057" cy="4114800"/>
          </a:xfrm>
          <a:custGeom>
            <a:avLst/>
            <a:gdLst/>
            <a:ahLst/>
            <a:cxnLst/>
            <a:rect l="l" t="t" r="r" b="b"/>
            <a:pathLst>
              <a:path w="5863057" h="4114800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O"/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541F01B3-A4DF-3BB3-AC2C-E7FF8604C8A8}"/>
              </a:ext>
            </a:extLst>
          </p:cNvPr>
          <p:cNvSpPr txBox="1"/>
          <p:nvPr/>
        </p:nvSpPr>
        <p:spPr>
          <a:xfrm>
            <a:off x="11626733" y="624309"/>
            <a:ext cx="3994267" cy="10753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4000" dirty="0" err="1">
                <a:solidFill>
                  <a:srgbClr val="92D050"/>
                </a:solidFill>
                <a:latin typeface="Lazydog"/>
                <a:ea typeface="Lazydog"/>
                <a:cs typeface="Lazydog"/>
                <a:sym typeface="Lazydog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microservicios</a:t>
            </a:r>
            <a:endParaRPr lang="en-US" sz="4000" dirty="0">
              <a:solidFill>
                <a:srgbClr val="92D050"/>
              </a:solidFill>
              <a:latin typeface="Lazydog"/>
              <a:ea typeface="Lazydog"/>
              <a:cs typeface="Lazydog"/>
              <a:sym typeface="Lazydog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68EAC48-2EA0-2046-B663-A94633C2C554}"/>
              </a:ext>
            </a:extLst>
          </p:cNvPr>
          <p:cNvSpPr txBox="1"/>
          <p:nvPr/>
        </p:nvSpPr>
        <p:spPr>
          <a:xfrm>
            <a:off x="838200" y="2705519"/>
            <a:ext cx="6858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Este microservicio se encarga del proceso acceder a una cuenta ya presente en el aplicativo.</a:t>
            </a:r>
            <a:br>
              <a:rPr lang="es-CO" dirty="0"/>
            </a:br>
            <a:br>
              <a:rPr lang="es-CO" dirty="0"/>
            </a:br>
            <a:r>
              <a:rPr lang="es-CO" dirty="0"/>
              <a:t>Para eso se decidió utilizar java que es un lenguaje robusto por loque las autentificaciones se podrán hacer fluidas</a:t>
            </a: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C1C1AF81-E160-DF8E-5C37-6345A3DE3CB5}"/>
              </a:ext>
            </a:extLst>
          </p:cNvPr>
          <p:cNvSpPr>
            <a:spLocks/>
          </p:cNvSpPr>
          <p:nvPr/>
        </p:nvSpPr>
        <p:spPr>
          <a:xfrm>
            <a:off x="437608" y="4884090"/>
            <a:ext cx="7659184" cy="5212410"/>
          </a:xfrm>
          <a:custGeom>
            <a:avLst/>
            <a:gdLst/>
            <a:ahLst/>
            <a:cxnLst/>
            <a:rect l="l" t="t" r="r" b="b"/>
            <a:pathLst>
              <a:path w="2017234" h="676878">
                <a:moveTo>
                  <a:pt x="0" y="0"/>
                </a:moveTo>
                <a:lnTo>
                  <a:pt x="2017234" y="0"/>
                </a:lnTo>
                <a:lnTo>
                  <a:pt x="2017234" y="676878"/>
                </a:lnTo>
                <a:lnTo>
                  <a:pt x="0" y="676878"/>
                </a:lnTo>
                <a:close/>
              </a:path>
            </a:pathLst>
          </a:custGeom>
          <a:solidFill>
            <a:srgbClr val="DFECE0"/>
          </a:solidFill>
        </p:spPr>
        <p:txBody>
          <a:bodyPr/>
          <a:lstStyle/>
          <a:p>
            <a:endParaRPr lang="es-CO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3AFC8C5-6D6A-4748-C9AA-3015815E2F48}"/>
              </a:ext>
            </a:extLst>
          </p:cNvPr>
          <p:cNvSpPr txBox="1"/>
          <p:nvPr/>
        </p:nvSpPr>
        <p:spPr>
          <a:xfrm>
            <a:off x="838200" y="5143500"/>
            <a:ext cx="6858000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Un marco sólido y seguro: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 Spring Security te proporciona todas las herramientas necesarias para implementar una autenticación robusta.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Un ecosistema maduro: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 La gran comunidad de Java te asegura encontrar soporte y soluciones a tus problemas.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Facilidad de desarrollo: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 Spring Boot simplifica el desarrollo y te permite enfocarte en la lógica de tu aplicación.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O" altLang="es-C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Escalabilidad:</a:t>
            </a:r>
            <a:r>
              <a:rPr kumimoji="0" lang="es-CO" altLang="es-C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lein" panose="020B0604020202020204" charset="0"/>
              </a:rPr>
              <a:t> Spring Boot se integra fácilmente con herramientas de orquestación para escalar tu microservicio. </a:t>
            </a:r>
          </a:p>
          <a:p>
            <a:endParaRPr lang="es-CO" dirty="0"/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1C490AA0-FBC6-C8D9-9190-0CDBD6E5CE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580" b="90924" l="10000" r="90000">
                        <a14:foregroundMark x1="52344" y1="30924" x2="42813" y2="25714"/>
                        <a14:foregroundMark x1="42813" y1="25714" x2="42344" y2="15462"/>
                        <a14:foregroundMark x1="42344" y1="15462" x2="51406" y2="12773"/>
                        <a14:foregroundMark x1="51406" y1="12773" x2="41563" y2="15630"/>
                        <a14:foregroundMark x1="41563" y1="15630" x2="42656" y2="25210"/>
                        <a14:foregroundMark x1="42656" y1="25210" x2="56563" y2="30420"/>
                        <a14:foregroundMark x1="56563" y1="30420" x2="57969" y2="15798"/>
                        <a14:foregroundMark x1="57969" y1="15798" x2="48594" y2="9580"/>
                        <a14:foregroundMark x1="48594" y1="9580" x2="47969" y2="10084"/>
                        <a14:foregroundMark x1="40469" y1="90420" x2="52031" y2="90924"/>
                        <a14:foregroundMark x1="52031" y1="90924" x2="59219" y2="897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890274" y="2061453"/>
            <a:ext cx="7659184" cy="7120647"/>
          </a:xfrm>
          <a:prstGeom prst="rect">
            <a:avLst/>
          </a:prstGeom>
        </p:spPr>
      </p:pic>
      <p:sp>
        <p:nvSpPr>
          <p:cNvPr id="20" name="Elipse 19">
            <a:extLst>
              <a:ext uri="{FF2B5EF4-FFF2-40B4-BE49-F238E27FC236}">
                <a16:creationId xmlns:a16="http://schemas.microsoft.com/office/drawing/2014/main" id="{38370BF7-5C19-6CFC-7CDC-DEE446EA1E2B}"/>
              </a:ext>
            </a:extLst>
          </p:cNvPr>
          <p:cNvSpPr/>
          <p:nvPr/>
        </p:nvSpPr>
        <p:spPr>
          <a:xfrm>
            <a:off x="10308217" y="2156664"/>
            <a:ext cx="6951081" cy="7025436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519128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1058</Words>
  <Application>Microsoft Office PowerPoint</Application>
  <PresentationFormat>Personalizado</PresentationFormat>
  <Paragraphs>121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Symbol</vt:lpstr>
      <vt:lpstr>Lazydog</vt:lpstr>
      <vt:lpstr>Arial</vt:lpstr>
      <vt:lpstr>Klein</vt:lpstr>
      <vt:lpstr>Calibri</vt:lpstr>
      <vt:lpstr>Aptos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organized tasks</dc:title>
  <cp:lastModifiedBy>SENA</cp:lastModifiedBy>
  <cp:revision>6</cp:revision>
  <dcterms:created xsi:type="dcterms:W3CDTF">2006-08-16T00:00:00Z</dcterms:created>
  <dcterms:modified xsi:type="dcterms:W3CDTF">2024-10-11T21:57:28Z</dcterms:modified>
  <dc:identifier>DAGTNcaAnZU</dc:identifier>
</cp:coreProperties>
</file>

<file path=docProps/thumbnail.jpeg>
</file>